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2" r:id="rId1"/>
    <p:sldMasterId id="2147483821" r:id="rId2"/>
    <p:sldMasterId id="2147483834" r:id="rId3"/>
    <p:sldMasterId id="2147483846" r:id="rId4"/>
  </p:sldMasterIdLst>
  <p:notesMasterIdLst>
    <p:notesMasterId r:id="rId31"/>
  </p:notesMasterIdLst>
  <p:handoutMasterIdLst>
    <p:handoutMasterId r:id="rId32"/>
  </p:handoutMasterIdLst>
  <p:sldIdLst>
    <p:sldId id="256" r:id="rId5"/>
    <p:sldId id="319" r:id="rId6"/>
    <p:sldId id="336" r:id="rId7"/>
    <p:sldId id="337" r:id="rId8"/>
    <p:sldId id="286" r:id="rId9"/>
    <p:sldId id="322" r:id="rId10"/>
    <p:sldId id="323" r:id="rId11"/>
    <p:sldId id="318" r:id="rId12"/>
    <p:sldId id="320" r:id="rId13"/>
    <p:sldId id="321" r:id="rId14"/>
    <p:sldId id="325" r:id="rId15"/>
    <p:sldId id="330" r:id="rId16"/>
    <p:sldId id="331" r:id="rId17"/>
    <p:sldId id="327" r:id="rId18"/>
    <p:sldId id="328" r:id="rId19"/>
    <p:sldId id="329" r:id="rId20"/>
    <p:sldId id="341" r:id="rId21"/>
    <p:sldId id="332" r:id="rId22"/>
    <p:sldId id="335" r:id="rId23"/>
    <p:sldId id="334" r:id="rId24"/>
    <p:sldId id="326" r:id="rId25"/>
    <p:sldId id="339" r:id="rId26"/>
    <p:sldId id="308" r:id="rId27"/>
    <p:sldId id="309" r:id="rId28"/>
    <p:sldId id="302" r:id="rId29"/>
    <p:sldId id="340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2" d="100"/>
          <a:sy n="52" d="100"/>
        </p:scale>
        <p:origin x="-112" y="-2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" Target="slides/slide1.xml"/><Relationship Id="rId30" Type="http://schemas.openxmlformats.org/officeDocument/2006/relationships/slide" Target="slides/slide26.xml"/><Relationship Id="rId31" Type="http://schemas.openxmlformats.org/officeDocument/2006/relationships/notesMaster" Target="notesMasters/notesMaster1.xml"/><Relationship Id="rId32" Type="http://schemas.openxmlformats.org/officeDocument/2006/relationships/handoutMaster" Target="handoutMasters/handoutMaster1.xml"/><Relationship Id="rId9" Type="http://schemas.openxmlformats.org/officeDocument/2006/relationships/slide" Target="slides/slide5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3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file:///C:\Users\vilma.pinto\Dropbox\FGV\Cenario_Fiscal_07-06-2015%20-%20C&#243;pi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RELATORIO_ANUAL!$C$108</c:f>
              <c:strCache>
                <c:ptCount val="1"/>
                <c:pt idx="0">
                  <c:v>DBGG (BCB)</c:v>
                </c:pt>
              </c:strCache>
            </c:strRef>
          </c:tx>
          <c:spPr>
            <a:ln>
              <a:solidFill>
                <a:schemeClr val="tx2">
                  <a:lumMod val="75000"/>
                </a:schemeClr>
              </a:solidFill>
            </a:ln>
          </c:spPr>
          <c:marker>
            <c:symbol val="none"/>
          </c:marker>
          <c:dPt>
            <c:idx val="5"/>
            <c:bubble3D val="0"/>
            <c:spPr>
              <a:ln>
                <a:noFill/>
              </a:ln>
            </c:spPr>
          </c:dPt>
          <c:dLbls>
            <c:dLbl>
              <c:idx val="5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RELATORIO_ANUAL!$E$5:$U$5</c:f>
              <c:strCache>
                <c:ptCount val="17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2015E</c:v>
                </c:pt>
                <c:pt idx="15">
                  <c:v>2016E</c:v>
                </c:pt>
                <c:pt idx="16">
                  <c:v>2017E</c:v>
                </c:pt>
              </c:strCache>
            </c:strRef>
          </c:cat>
          <c:val>
            <c:numRef>
              <c:f>RELATORIO_ANUAL!$E$108:$U$108</c:f>
              <c:numCache>
                <c:formatCode>#,##0.0</c:formatCode>
                <c:ptCount val="17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  <c:pt idx="5">
                  <c:v>55.46698497925797</c:v>
                </c:pt>
                <c:pt idx="6">
                  <c:v>56.76357234426495</c:v>
                </c:pt>
                <c:pt idx="7">
                  <c:v>56.02158056101422</c:v>
                </c:pt>
                <c:pt idx="8">
                  <c:v>59.29449365623297</c:v>
                </c:pt>
                <c:pt idx="9">
                  <c:v>51.75217261717608</c:v>
                </c:pt>
                <c:pt idx="10">
                  <c:v>51.28512420297261</c:v>
                </c:pt>
                <c:pt idx="11">
                  <c:v>54.82481906654577</c:v>
                </c:pt>
                <c:pt idx="12">
                  <c:v>53.28085096382858</c:v>
                </c:pt>
                <c:pt idx="13">
                  <c:v>58.9077646525343</c:v>
                </c:pt>
                <c:pt idx="14">
                  <c:v>62.7137695730768</c:v>
                </c:pt>
                <c:pt idx="15">
                  <c:v>65.1069713640116</c:v>
                </c:pt>
                <c:pt idx="16">
                  <c:v>66.12031294564649</c:v>
                </c:pt>
              </c:numCache>
            </c:numRef>
          </c:val>
          <c:smooth val="0"/>
        </c:ser>
        <c:ser>
          <c:idx val="1"/>
          <c:order val="1"/>
          <c:tx>
            <c:v>DLSP</c:v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dLbls>
            <c:spPr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c:spPr>
            <c:txPr>
              <a:bodyPr/>
              <a:lstStyle/>
              <a:p>
                <a:pPr>
                  <a:defRPr sz="1050">
                    <a:latin typeface="+mn-lt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RELATORIO_ANUAL!$E$5:$U$5</c:f>
              <c:strCache>
                <c:ptCount val="17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2015E</c:v>
                </c:pt>
                <c:pt idx="15">
                  <c:v>2016E</c:v>
                </c:pt>
                <c:pt idx="16">
                  <c:v>2017E</c:v>
                </c:pt>
              </c:strCache>
            </c:strRef>
          </c:cat>
          <c:val>
            <c:numRef>
              <c:f>RELATORIO_ANUAL!$E$107:$U$107</c:f>
              <c:numCache>
                <c:formatCode>#,##0.0</c:formatCode>
                <c:ptCount val="17"/>
                <c:pt idx="0">
                  <c:v>51.46406989191792</c:v>
                </c:pt>
                <c:pt idx="1">
                  <c:v>59.83784878257473</c:v>
                </c:pt>
                <c:pt idx="2">
                  <c:v>54.19185923088986</c:v>
                </c:pt>
                <c:pt idx="3">
                  <c:v>50.16113561230166</c:v>
                </c:pt>
                <c:pt idx="4">
                  <c:v>47.89009135632018</c:v>
                </c:pt>
                <c:pt idx="5">
                  <c:v>46.47901830274123</c:v>
                </c:pt>
                <c:pt idx="6">
                  <c:v>44.58234592795131</c:v>
                </c:pt>
                <c:pt idx="7">
                  <c:v>37.59378269896996</c:v>
                </c:pt>
                <c:pt idx="8">
                  <c:v>40.94470083531095</c:v>
                </c:pt>
                <c:pt idx="9">
                  <c:v>37.96971317507936</c:v>
                </c:pt>
                <c:pt idx="10">
                  <c:v>34.48292363978087</c:v>
                </c:pt>
                <c:pt idx="11">
                  <c:v>32.88885009255345</c:v>
                </c:pt>
                <c:pt idx="12">
                  <c:v>31.53297288220609</c:v>
                </c:pt>
                <c:pt idx="13">
                  <c:v>34.10722036907627</c:v>
                </c:pt>
                <c:pt idx="14">
                  <c:v>36.06203540453198</c:v>
                </c:pt>
                <c:pt idx="15">
                  <c:v>36.74762651069927</c:v>
                </c:pt>
                <c:pt idx="16">
                  <c:v>36.44216196897921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29721352"/>
        <c:axId val="2131063912"/>
      </c:lineChart>
      <c:catAx>
        <c:axId val="-2129721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txPr>
          <a:bodyPr rot="-2700000" vert="horz"/>
          <a:lstStyle/>
          <a:p>
            <a: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2131063912"/>
        <c:crosses val="autoZero"/>
        <c:auto val="1"/>
        <c:lblAlgn val="ctr"/>
        <c:lblOffset val="100"/>
        <c:noMultiLvlLbl val="0"/>
      </c:catAx>
      <c:valAx>
        <c:axId val="2131063912"/>
        <c:scaling>
          <c:orientation val="minMax"/>
          <c:min val="25.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#,##0.0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-2129721352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200"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96C818-99E5-104F-86E3-AB2C78179FAD}" type="datetimeFigureOut">
              <a:rPr lang="en-US" smtClean="0"/>
              <a:t>09/08/15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A10CC4-83C6-3946-BA7F-7BEBDA9B0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7653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A910C0-1C0F-9240-A7A9-F7049B51BDC8}" type="datetimeFigureOut">
              <a:rPr lang="en-US" smtClean="0"/>
              <a:t>09/08/15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Click to edit Master text styles</a:t>
            </a:r>
          </a:p>
          <a:p>
            <a:pPr lvl="1"/>
            <a:r>
              <a:rPr lang="pt-BR" smtClean="0"/>
              <a:t>Second level</a:t>
            </a:r>
          </a:p>
          <a:p>
            <a:pPr lvl="2"/>
            <a:r>
              <a:rPr lang="pt-BR" smtClean="0"/>
              <a:t>Third level</a:t>
            </a:r>
          </a:p>
          <a:p>
            <a:pPr lvl="3"/>
            <a:r>
              <a:rPr lang="pt-BR" smtClean="0"/>
              <a:t>Fourth level</a:t>
            </a:r>
          </a:p>
          <a:p>
            <a:pPr lvl="4"/>
            <a:r>
              <a:rPr lang="pt-B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3A96B1-5A23-B54C-A088-79DA44B7A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429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6562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>
              <a:ea typeface="ＭＳ Ｐゴシック" pitchFamily="34" charset="-128"/>
            </a:endParaRPr>
          </a:p>
        </p:txBody>
      </p:sp>
      <p:sp>
        <p:nvSpPr>
          <p:cNvPr id="66563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4FB36C-F4FF-4E6B-8A02-DEBBAD564E60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 smtClean="0">
              <a:ea typeface="ＭＳ Ｐゴシック" pitchFamily="34" charset="-128"/>
            </a:endParaRP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1B581A-FCA4-417E-967B-840A8EF912F8}" type="slidenum">
              <a:rPr lang="pt-BR"/>
              <a:pPr/>
              <a:t>7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jpe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06A3-6A54-EE49-A100-531E92E80C9C}" type="datetimeFigureOut">
              <a:rPr lang="en-US" smtClean="0"/>
              <a:t>09/08/15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pt-BR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pt-BR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06A3-6A54-EE49-A100-531E92E80C9C}" type="datetimeFigureOut">
              <a:rPr lang="en-US" smtClean="0"/>
              <a:t>09/08/15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AAA1EDDF-4514-5C47-BC01-3B3C1C1F679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Click to edit Master text styles</a:t>
            </a:r>
          </a:p>
          <a:p>
            <a:pPr lvl="1" eaLnBrk="1" latinLnBrk="0" hangingPunct="1"/>
            <a:r>
              <a:rPr lang="pt-BR" smtClean="0"/>
              <a:t>Second level</a:t>
            </a:r>
          </a:p>
          <a:p>
            <a:pPr lvl="2" eaLnBrk="1" latinLnBrk="0" hangingPunct="1"/>
            <a:r>
              <a:rPr lang="pt-BR" smtClean="0"/>
              <a:t>Third level</a:t>
            </a:r>
          </a:p>
          <a:p>
            <a:pPr lvl="3" eaLnBrk="1" latinLnBrk="0" hangingPunct="1"/>
            <a:r>
              <a:rPr lang="pt-BR" smtClean="0"/>
              <a:t>Fourth level</a:t>
            </a:r>
          </a:p>
          <a:p>
            <a:pPr lvl="4" eaLnBrk="1" latinLnBrk="0" hangingPunct="1"/>
            <a:r>
              <a:rPr lang="pt-BR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06A3-6A54-EE49-A100-531E92E80C9C}" type="datetimeFigureOut">
              <a:rPr lang="en-US" smtClean="0"/>
              <a:t>09/08/15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AA1EDDF-4514-5C47-BC01-3B3C1C1F679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pt-BR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pt-BR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48506A3-6A54-EE49-A100-531E92E80C9C}" type="datetimeFigureOut">
              <a:rPr lang="en-US" smtClean="0"/>
              <a:t>09/08/15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EDDF-4514-5C47-BC01-3B3C1C1F679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pt-BR" smtClean="0"/>
              <a:t>Click to edit Master text styles</a:t>
            </a:r>
          </a:p>
          <a:p>
            <a:pPr lvl="1" eaLnBrk="1" latinLnBrk="0" hangingPunct="1"/>
            <a:r>
              <a:rPr lang="pt-BR" smtClean="0"/>
              <a:t>Second level</a:t>
            </a:r>
          </a:p>
          <a:p>
            <a:pPr lvl="2" eaLnBrk="1" latinLnBrk="0" hangingPunct="1"/>
            <a:r>
              <a:rPr lang="pt-BR" smtClean="0"/>
              <a:t>Third level</a:t>
            </a:r>
          </a:p>
          <a:p>
            <a:pPr lvl="3" eaLnBrk="1" latinLnBrk="0" hangingPunct="1"/>
            <a:r>
              <a:rPr lang="pt-BR" smtClean="0"/>
              <a:t>Fourth level</a:t>
            </a:r>
          </a:p>
          <a:p>
            <a:pPr lvl="4" eaLnBrk="1" latinLnBrk="0" hangingPunct="1"/>
            <a:r>
              <a:rPr lang="pt-BR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pt-BR" smtClean="0"/>
              <a:t>Click to edit Master text styles</a:t>
            </a:r>
          </a:p>
          <a:p>
            <a:pPr lvl="1" eaLnBrk="1" latinLnBrk="0" hangingPunct="1"/>
            <a:r>
              <a:rPr lang="pt-BR" smtClean="0"/>
              <a:t>Second level</a:t>
            </a:r>
          </a:p>
          <a:p>
            <a:pPr lvl="2" eaLnBrk="1" latinLnBrk="0" hangingPunct="1"/>
            <a:r>
              <a:rPr lang="pt-BR" smtClean="0"/>
              <a:t>Third level</a:t>
            </a:r>
          </a:p>
          <a:p>
            <a:pPr lvl="3" eaLnBrk="1" latinLnBrk="0" hangingPunct="1"/>
            <a:r>
              <a:rPr lang="pt-BR" smtClean="0"/>
              <a:t>Fourth level</a:t>
            </a:r>
          </a:p>
          <a:p>
            <a:pPr lvl="4" eaLnBrk="1" latinLnBrk="0" hangingPunct="1"/>
            <a:r>
              <a:rPr lang="pt-BR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06A3-6A54-EE49-A100-531E92E80C9C}" type="datetimeFigureOut">
              <a:rPr lang="en-US" smtClean="0"/>
              <a:t>09/08/15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Click to edit Master text styles</a:t>
            </a:r>
          </a:p>
          <a:p>
            <a:pPr lvl="1" eaLnBrk="1" latinLnBrk="0" hangingPunct="1"/>
            <a:r>
              <a:rPr lang="pt-BR" smtClean="0"/>
              <a:t>Second level</a:t>
            </a:r>
          </a:p>
          <a:p>
            <a:pPr lvl="2" eaLnBrk="1" latinLnBrk="0" hangingPunct="1"/>
            <a:r>
              <a:rPr lang="pt-BR" smtClean="0"/>
              <a:t>Third level</a:t>
            </a:r>
          </a:p>
          <a:p>
            <a:pPr lvl="3" eaLnBrk="1" latinLnBrk="0" hangingPunct="1"/>
            <a:r>
              <a:rPr lang="pt-BR" smtClean="0"/>
              <a:t>Fourth level</a:t>
            </a:r>
          </a:p>
          <a:p>
            <a:pPr lvl="4" eaLnBrk="1" latinLnBrk="0" hangingPunct="1"/>
            <a:r>
              <a:rPr lang="pt-BR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Click to edit Master text styles</a:t>
            </a:r>
          </a:p>
          <a:p>
            <a:pPr lvl="1" eaLnBrk="1" latinLnBrk="0" hangingPunct="1"/>
            <a:r>
              <a:rPr lang="pt-BR" smtClean="0"/>
              <a:t>Second level</a:t>
            </a:r>
          </a:p>
          <a:p>
            <a:pPr lvl="2" eaLnBrk="1" latinLnBrk="0" hangingPunct="1"/>
            <a:r>
              <a:rPr lang="pt-BR" smtClean="0"/>
              <a:t>Third level</a:t>
            </a:r>
          </a:p>
          <a:p>
            <a:pPr lvl="3" eaLnBrk="1" latinLnBrk="0" hangingPunct="1"/>
            <a:r>
              <a:rPr lang="pt-BR" smtClean="0"/>
              <a:t>Fourth level</a:t>
            </a:r>
          </a:p>
          <a:p>
            <a:pPr lvl="4" eaLnBrk="1" latinLnBrk="0" hangingPunct="1"/>
            <a:r>
              <a:rPr lang="pt-BR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AAA1EDDF-4514-5C47-BC01-3B3C1C1F6797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pt-BR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06A3-6A54-EE49-A100-531E92E80C9C}" type="datetimeFigureOut">
              <a:rPr lang="en-US" smtClean="0"/>
              <a:t>09/08/15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AAA1EDDF-4514-5C47-BC01-3B3C1C1F67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06A3-6A54-EE49-A100-531E92E80C9C}" type="datetimeFigureOut">
              <a:rPr lang="en-US" smtClean="0"/>
              <a:t>09/08/15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AA1EDDF-4514-5C47-BC01-3B3C1C1F67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pt-BR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Click to edit Master text styles</a:t>
            </a:r>
          </a:p>
          <a:p>
            <a:pPr lvl="1" eaLnBrk="1" latinLnBrk="0" hangingPunct="1"/>
            <a:r>
              <a:rPr lang="pt-BR" smtClean="0"/>
              <a:t>Second level</a:t>
            </a:r>
          </a:p>
          <a:p>
            <a:pPr lvl="2" eaLnBrk="1" latinLnBrk="0" hangingPunct="1"/>
            <a:r>
              <a:rPr lang="pt-BR" smtClean="0"/>
              <a:t>Third level</a:t>
            </a:r>
          </a:p>
          <a:p>
            <a:pPr lvl="3" eaLnBrk="1" latinLnBrk="0" hangingPunct="1"/>
            <a:r>
              <a:rPr lang="pt-BR" smtClean="0"/>
              <a:t>Fourth level</a:t>
            </a:r>
          </a:p>
          <a:p>
            <a:pPr lvl="4" eaLnBrk="1" latinLnBrk="0" hangingPunct="1"/>
            <a:r>
              <a:rPr lang="pt-BR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06A3-6A54-EE49-A100-531E92E80C9C}" type="datetimeFigureOut">
              <a:rPr lang="en-US" smtClean="0"/>
              <a:t>09/08/15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AAA1EDDF-4514-5C47-BC01-3B3C1C1F679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48506A3-6A54-EE49-A100-531E92E80C9C}" type="datetimeFigureOut">
              <a:rPr lang="en-US" smtClean="0"/>
              <a:t>09/08/15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Click to edit Master text styles</a:t>
            </a:r>
          </a:p>
          <a:p>
            <a:pPr lvl="1" eaLnBrk="1" latinLnBrk="0" hangingPunct="1"/>
            <a:r>
              <a:rPr lang="pt-BR" smtClean="0"/>
              <a:t>Second level</a:t>
            </a:r>
          </a:p>
          <a:p>
            <a:pPr lvl="2" eaLnBrk="1" latinLnBrk="0" hangingPunct="1"/>
            <a:r>
              <a:rPr lang="pt-BR" smtClean="0"/>
              <a:t>Third level</a:t>
            </a:r>
          </a:p>
          <a:p>
            <a:pPr lvl="3" eaLnBrk="1" latinLnBrk="0" hangingPunct="1"/>
            <a:r>
              <a:rPr lang="pt-BR" smtClean="0"/>
              <a:t>Fourth level</a:t>
            </a:r>
          </a:p>
          <a:p>
            <a:pPr lvl="4" eaLnBrk="1" latinLnBrk="0" hangingPunct="1"/>
            <a:r>
              <a:rPr lang="pt-BR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06A3-6A54-EE49-A100-531E92E80C9C}" type="datetimeFigureOut">
              <a:rPr lang="en-US" smtClean="0"/>
              <a:t>09/08/15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EDDF-4514-5C47-BC01-3B3C1C1F679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AAA1EDDF-4514-5C47-BC01-3B3C1C1F6797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Click to edit Master text styles</a:t>
            </a:r>
          </a:p>
          <a:p>
            <a:pPr lvl="1" eaLnBrk="1" latinLnBrk="0" hangingPunct="1"/>
            <a:r>
              <a:rPr lang="pt-BR" smtClean="0"/>
              <a:t>Second level</a:t>
            </a:r>
          </a:p>
          <a:p>
            <a:pPr lvl="2" eaLnBrk="1" latinLnBrk="0" hangingPunct="1"/>
            <a:r>
              <a:rPr lang="pt-BR" smtClean="0"/>
              <a:t>Third level</a:t>
            </a:r>
          </a:p>
          <a:p>
            <a:pPr lvl="3" eaLnBrk="1" latinLnBrk="0" hangingPunct="1"/>
            <a:r>
              <a:rPr lang="pt-BR" smtClean="0"/>
              <a:t>Fourth level</a:t>
            </a:r>
          </a:p>
          <a:p>
            <a:pPr lvl="4" eaLnBrk="1" latinLnBrk="0" hangingPunct="1"/>
            <a:r>
              <a:rPr lang="pt-BR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06A3-6A54-EE49-A100-531E92E80C9C}" type="datetimeFigureOut">
              <a:rPr lang="en-US" smtClean="0"/>
              <a:t>09/08/15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pt-BR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5A612-FA9B-42E9-AB48-EF7B1E4FD2AB}" type="slidenum">
              <a:rPr lang="pt-BR">
                <a:latin typeface="Calibri"/>
              </a:rPr>
              <a:pPr>
                <a:defRPr/>
              </a:pPr>
              <a:t>‹#›</a:t>
            </a:fld>
            <a:endParaRPr lang="pt-BR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>
                <a:solidFill>
                  <a:srgbClr val="E5E9F7"/>
                </a:solidFill>
                <a:latin typeface="Calibri"/>
              </a:rPr>
              <a:t>SUS e AJUSTE FISCAL</a:t>
            </a:r>
            <a:endParaRPr lang="pt-BR">
              <a:solidFill>
                <a:srgbClr val="E5E9F7"/>
              </a:solidFill>
              <a:latin typeface="Calibri"/>
            </a:endParaRP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>
                <a:solidFill>
                  <a:srgbClr val="E5E9F7"/>
                </a:solidFill>
                <a:latin typeface="Calibri"/>
              </a:rPr>
              <a:t>Funcia</a:t>
            </a:r>
            <a:endParaRPr lang="pt-BR">
              <a:solidFill>
                <a:srgbClr val="E5E9F7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952412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38C6EB-1BF8-45A0-B7DF-3F48E054E1CF}" type="slidenum">
              <a:rPr lang="pt-BR">
                <a:latin typeface="Calibri"/>
              </a:rPr>
              <a:pPr>
                <a:defRPr/>
              </a:pPr>
              <a:t>‹#›</a:t>
            </a:fld>
            <a:endParaRPr lang="pt-BR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>
                <a:solidFill>
                  <a:srgbClr val="E5E9F7"/>
                </a:solidFill>
                <a:latin typeface="Calibri"/>
              </a:rPr>
              <a:t>SUS e AJUSTE FISCAL</a:t>
            </a:r>
            <a:endParaRPr lang="pt-BR">
              <a:solidFill>
                <a:srgbClr val="E5E9F7"/>
              </a:solidFill>
              <a:latin typeface="Calibri"/>
            </a:endParaRP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>
                <a:solidFill>
                  <a:srgbClr val="E5E9F7"/>
                </a:solidFill>
                <a:latin typeface="Calibri"/>
              </a:rPr>
              <a:t>Funcia</a:t>
            </a:r>
            <a:endParaRPr lang="pt-BR">
              <a:solidFill>
                <a:srgbClr val="E5E9F7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08749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2652DD-F671-4ED9-9CF3-429A9DF9BE5E}" type="slidenum">
              <a:rPr lang="pt-BR">
                <a:latin typeface="Calibri"/>
              </a:rPr>
              <a:pPr>
                <a:defRPr/>
              </a:pPr>
              <a:t>‹#›</a:t>
            </a:fld>
            <a:endParaRPr lang="pt-BR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>
                <a:solidFill>
                  <a:srgbClr val="E5E9F7"/>
                </a:solidFill>
                <a:latin typeface="Calibri"/>
              </a:rPr>
              <a:t>SUS e AJUSTE FISCAL</a:t>
            </a:r>
            <a:endParaRPr lang="pt-BR">
              <a:solidFill>
                <a:srgbClr val="E5E9F7"/>
              </a:solidFill>
              <a:latin typeface="Calibri"/>
            </a:endParaRP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>
                <a:solidFill>
                  <a:srgbClr val="E5E9F7"/>
                </a:solidFill>
                <a:latin typeface="Calibri"/>
              </a:rPr>
              <a:t>Funcia</a:t>
            </a:r>
            <a:endParaRPr lang="pt-BR">
              <a:solidFill>
                <a:srgbClr val="E5E9F7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37462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A96C6E-8B03-4D39-81CC-EBDABF179B64}" type="slidenum">
              <a:rPr lang="pt-BR">
                <a:latin typeface="Calibri"/>
              </a:rPr>
              <a:pPr>
                <a:defRPr/>
              </a:pPr>
              <a:t>‹#›</a:t>
            </a:fld>
            <a:endParaRPr lang="pt-BR"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>
                <a:solidFill>
                  <a:srgbClr val="E5E9F7"/>
                </a:solidFill>
                <a:latin typeface="Calibri"/>
              </a:rPr>
              <a:t>SUS e AJUSTE FISCAL</a:t>
            </a:r>
            <a:endParaRPr lang="pt-BR">
              <a:solidFill>
                <a:srgbClr val="E5E9F7"/>
              </a:solidFill>
              <a:latin typeface="Calibri"/>
            </a:endParaRP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>
                <a:solidFill>
                  <a:srgbClr val="E5E9F7"/>
                </a:solidFill>
                <a:latin typeface="Calibri"/>
              </a:rPr>
              <a:t>Funcia</a:t>
            </a:r>
            <a:endParaRPr lang="pt-BR">
              <a:solidFill>
                <a:srgbClr val="E5E9F7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97953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6E79EE-4701-4C82-A700-14813B2232E0}" type="slidenum">
              <a:rPr lang="pt-BR">
                <a:latin typeface="Calibri"/>
              </a:rPr>
              <a:pPr>
                <a:defRPr/>
              </a:pPr>
              <a:t>‹#›</a:t>
            </a:fld>
            <a:endParaRPr lang="pt-BR">
              <a:latin typeface="Calibri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>
                <a:solidFill>
                  <a:srgbClr val="E5E9F7"/>
                </a:solidFill>
                <a:latin typeface="Calibri"/>
              </a:rPr>
              <a:t>SUS e AJUSTE FISCAL</a:t>
            </a:r>
            <a:endParaRPr lang="pt-BR">
              <a:solidFill>
                <a:srgbClr val="E5E9F7"/>
              </a:solidFill>
              <a:latin typeface="Calibri"/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>
                <a:solidFill>
                  <a:srgbClr val="E5E9F7"/>
                </a:solidFill>
                <a:latin typeface="Calibri"/>
              </a:rPr>
              <a:t>Funcia</a:t>
            </a:r>
            <a:endParaRPr lang="pt-BR">
              <a:solidFill>
                <a:srgbClr val="E5E9F7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759662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296931-A43E-4B38-99E5-C1997EE4203E}" type="slidenum">
              <a:rPr lang="pt-BR">
                <a:latin typeface="Calibri"/>
              </a:rPr>
              <a:pPr>
                <a:defRPr/>
              </a:pPr>
              <a:t>‹#›</a:t>
            </a:fld>
            <a:endParaRPr lang="pt-BR">
              <a:latin typeface="Calibri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>
                <a:solidFill>
                  <a:srgbClr val="E5E9F7"/>
                </a:solidFill>
                <a:latin typeface="Calibri"/>
              </a:rPr>
              <a:t>SUS e AJUSTE FISCAL</a:t>
            </a:r>
            <a:endParaRPr lang="pt-BR">
              <a:solidFill>
                <a:srgbClr val="E5E9F7"/>
              </a:solidFill>
              <a:latin typeface="Calibri"/>
            </a:endParaRP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>
                <a:solidFill>
                  <a:srgbClr val="E5E9F7"/>
                </a:solidFill>
                <a:latin typeface="Calibri"/>
              </a:rPr>
              <a:t>Funcia</a:t>
            </a:r>
            <a:endParaRPr lang="pt-BR">
              <a:solidFill>
                <a:srgbClr val="E5E9F7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47817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CB8FB-CDDD-404F-831A-9058F239FEA6}" type="slidenum">
              <a:rPr lang="pt-BR">
                <a:latin typeface="Calibri"/>
              </a:rPr>
              <a:pPr>
                <a:defRPr/>
              </a:pPr>
              <a:t>‹#›</a:t>
            </a:fld>
            <a:endParaRPr lang="pt-BR">
              <a:latin typeface="Calibri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>
                <a:solidFill>
                  <a:srgbClr val="E5E9F7"/>
                </a:solidFill>
                <a:latin typeface="Calibri"/>
              </a:rPr>
              <a:t>SUS e AJUSTE FISCAL</a:t>
            </a:r>
            <a:endParaRPr lang="pt-BR">
              <a:solidFill>
                <a:srgbClr val="E5E9F7"/>
              </a:solidFill>
              <a:latin typeface="Calibri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>
                <a:solidFill>
                  <a:srgbClr val="E5E9F7"/>
                </a:solidFill>
                <a:latin typeface="Calibri"/>
              </a:rPr>
              <a:t>Funcia</a:t>
            </a:r>
            <a:endParaRPr lang="pt-BR">
              <a:solidFill>
                <a:srgbClr val="E5E9F7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70665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901F74-0BFA-4AAF-84F7-10E349327BF8}" type="slidenum">
              <a:rPr lang="pt-BR">
                <a:latin typeface="Calibri"/>
              </a:rPr>
              <a:pPr>
                <a:defRPr/>
              </a:pPr>
              <a:t>‹#›</a:t>
            </a:fld>
            <a:endParaRPr lang="pt-BR"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>
                <a:solidFill>
                  <a:srgbClr val="E5E9F7"/>
                </a:solidFill>
                <a:latin typeface="Calibri"/>
              </a:rPr>
              <a:t>SUS e AJUSTE FISCAL</a:t>
            </a:r>
            <a:endParaRPr lang="pt-BR">
              <a:solidFill>
                <a:srgbClr val="E5E9F7"/>
              </a:solidFill>
              <a:latin typeface="Calibri"/>
            </a:endParaRP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>
                <a:solidFill>
                  <a:srgbClr val="E5E9F7"/>
                </a:solidFill>
                <a:latin typeface="Calibri"/>
              </a:rPr>
              <a:t>Funcia</a:t>
            </a:r>
            <a:endParaRPr lang="pt-BR">
              <a:solidFill>
                <a:srgbClr val="E5E9F7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7498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 smtClean="0"/>
              <a:t>Clique no ícone para adicionar uma imagem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8F834A-2312-42B6-BEC7-EECBAE9E0458}" type="slidenum">
              <a:rPr lang="pt-BR">
                <a:latin typeface="Calibri"/>
              </a:rPr>
              <a:pPr>
                <a:defRPr/>
              </a:pPr>
              <a:t>‹#›</a:t>
            </a:fld>
            <a:endParaRPr lang="pt-BR"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>
                <a:solidFill>
                  <a:srgbClr val="E5E9F7"/>
                </a:solidFill>
                <a:latin typeface="Calibri"/>
              </a:rPr>
              <a:t>SUS e AJUSTE FISCAL</a:t>
            </a:r>
            <a:endParaRPr lang="pt-BR">
              <a:solidFill>
                <a:srgbClr val="E5E9F7"/>
              </a:solidFill>
              <a:latin typeface="Calibri"/>
            </a:endParaRP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>
                <a:solidFill>
                  <a:srgbClr val="E5E9F7"/>
                </a:solidFill>
                <a:latin typeface="Calibri"/>
              </a:rPr>
              <a:t>Funcia</a:t>
            </a:r>
            <a:endParaRPr lang="pt-BR">
              <a:solidFill>
                <a:srgbClr val="E5E9F7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794530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A83188-FAEE-4790-B2F3-4853CF10C69C}" type="slidenum">
              <a:rPr lang="pt-BR">
                <a:latin typeface="Calibri"/>
              </a:rPr>
              <a:pPr>
                <a:defRPr/>
              </a:pPr>
              <a:t>‹#›</a:t>
            </a:fld>
            <a:endParaRPr lang="pt-BR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>
                <a:solidFill>
                  <a:srgbClr val="E5E9F7"/>
                </a:solidFill>
                <a:latin typeface="Calibri"/>
              </a:rPr>
              <a:t>SUS e AJUSTE FISCAL</a:t>
            </a:r>
            <a:endParaRPr lang="pt-BR">
              <a:solidFill>
                <a:srgbClr val="E5E9F7"/>
              </a:solidFill>
              <a:latin typeface="Calibri"/>
            </a:endParaRP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>
                <a:solidFill>
                  <a:srgbClr val="E5E9F7"/>
                </a:solidFill>
                <a:latin typeface="Calibri"/>
              </a:rPr>
              <a:t>Funcia</a:t>
            </a:r>
            <a:endParaRPr lang="pt-BR">
              <a:solidFill>
                <a:srgbClr val="E5E9F7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932958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44C4B2-B400-4B24-AAA7-41777E634DB8}" type="slidenum">
              <a:rPr lang="pt-BR">
                <a:latin typeface="Calibri"/>
              </a:rPr>
              <a:pPr>
                <a:defRPr/>
              </a:pPr>
              <a:t>‹#›</a:t>
            </a:fld>
            <a:endParaRPr lang="pt-BR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>
                <a:solidFill>
                  <a:srgbClr val="E5E9F7"/>
                </a:solidFill>
                <a:latin typeface="Calibri"/>
              </a:rPr>
              <a:t>SUS e AJUSTE FISCAL</a:t>
            </a:r>
            <a:endParaRPr lang="pt-BR">
              <a:solidFill>
                <a:srgbClr val="E5E9F7"/>
              </a:solidFill>
              <a:latin typeface="Calibri"/>
            </a:endParaRP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>
                <a:solidFill>
                  <a:srgbClr val="E5E9F7"/>
                </a:solidFill>
                <a:latin typeface="Calibri"/>
              </a:rPr>
              <a:t>Funcia</a:t>
            </a:r>
            <a:endParaRPr lang="pt-BR">
              <a:solidFill>
                <a:srgbClr val="E5E9F7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744147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35B95-B6C2-4ED4-80F6-960427BD3EC2}" type="slidenum">
              <a:rPr lang="pt-BR" altLang="pt-BR">
                <a:latin typeface="Calibri"/>
              </a:rPr>
              <a:pPr>
                <a:defRPr/>
              </a:pPr>
              <a:t>‹#›</a:t>
            </a:fld>
            <a:endParaRPr lang="pt-BR" altLang="pt-BR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66614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8"/>
          <p:cNvCxnSpPr/>
          <p:nvPr/>
        </p:nvCxnSpPr>
        <p:spPr>
          <a:xfrm>
            <a:off x="906463" y="4343400"/>
            <a:ext cx="740568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41"/>
          <p:cNvSpPr>
            <a:spLocks noChangeArrowheads="1"/>
          </p:cNvSpPr>
          <p:nvPr userDrawn="1"/>
        </p:nvSpPr>
        <p:spPr bwMode="ltGray">
          <a:xfrm>
            <a:off x="7662863" y="3284538"/>
            <a:ext cx="438150" cy="474662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pt-BR" sz="2400">
              <a:solidFill>
                <a:srgbClr val="000000"/>
              </a:solidFill>
              <a:latin typeface="Tahoma" pitchFamily="34" charset="0"/>
              <a:ea typeface="ＭＳ Ｐゴシック" pitchFamily="34" charset="-128"/>
            </a:endParaRPr>
          </a:p>
        </p:txBody>
      </p:sp>
      <p:sp>
        <p:nvSpPr>
          <p:cNvPr id="8" name="Rectangle 42"/>
          <p:cNvSpPr>
            <a:spLocks noChangeArrowheads="1"/>
          </p:cNvSpPr>
          <p:nvPr userDrawn="1"/>
        </p:nvSpPr>
        <p:spPr bwMode="ltGray">
          <a:xfrm>
            <a:off x="8101013" y="3284538"/>
            <a:ext cx="328612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pt-BR" sz="2400">
              <a:solidFill>
                <a:srgbClr val="000000"/>
              </a:solidFill>
              <a:latin typeface="Tahoma" pitchFamily="34" charset="0"/>
              <a:ea typeface="ＭＳ Ｐゴシック" pitchFamily="34" charset="-128"/>
            </a:endParaRPr>
          </a:p>
        </p:txBody>
      </p:sp>
      <p:sp>
        <p:nvSpPr>
          <p:cNvPr id="9" name="Rectangle 43"/>
          <p:cNvSpPr>
            <a:spLocks noChangeArrowheads="1"/>
          </p:cNvSpPr>
          <p:nvPr userDrawn="1"/>
        </p:nvSpPr>
        <p:spPr bwMode="ltGray">
          <a:xfrm>
            <a:off x="7872413" y="369887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pt-BR" sz="2400">
              <a:solidFill>
                <a:srgbClr val="000000"/>
              </a:solidFill>
              <a:latin typeface="Tahoma" pitchFamily="34" charset="0"/>
              <a:ea typeface="ＭＳ Ｐゴシック" pitchFamily="34" charset="-128"/>
            </a:endParaRPr>
          </a:p>
        </p:txBody>
      </p:sp>
      <p:sp>
        <p:nvSpPr>
          <p:cNvPr id="10" name="Rectangle 44"/>
          <p:cNvSpPr>
            <a:spLocks noChangeArrowheads="1"/>
          </p:cNvSpPr>
          <p:nvPr userDrawn="1"/>
        </p:nvSpPr>
        <p:spPr bwMode="ltGray">
          <a:xfrm>
            <a:off x="7458075" y="362585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pt-BR" sz="2400">
              <a:solidFill>
                <a:srgbClr val="000000"/>
              </a:solidFill>
              <a:latin typeface="Tahoma" pitchFamily="34" charset="0"/>
              <a:ea typeface="ＭＳ Ｐゴシック" pitchFamily="34" charset="-128"/>
            </a:endParaRPr>
          </a:p>
        </p:txBody>
      </p:sp>
      <p:sp>
        <p:nvSpPr>
          <p:cNvPr id="11" name="Rectangle 45"/>
          <p:cNvSpPr>
            <a:spLocks noChangeArrowheads="1"/>
          </p:cNvSpPr>
          <p:nvPr userDrawn="1"/>
        </p:nvSpPr>
        <p:spPr bwMode="gray">
          <a:xfrm>
            <a:off x="8093075" y="316865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pt-BR" sz="2400">
              <a:solidFill>
                <a:srgbClr val="000000"/>
              </a:solidFill>
              <a:latin typeface="Tahoma" pitchFamily="34" charset="0"/>
              <a:ea typeface="ＭＳ Ｐゴシック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/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0164CC-9D39-475A-B15F-EB3CEFB00EB8}" type="slidenum">
              <a:rPr lang="pt-BR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8933433"/>
      </p:ext>
    </p:extLst>
  </p:cSld>
  <p:clrMapOvr>
    <a:masterClrMapping/>
  </p:clrMapOvr>
  <p:transition xmlns:p14="http://schemas.microsoft.com/office/powerpoint/2010/main">
    <p:comb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8E1B34-1887-483C-877A-644D41B44592}" type="slidenum">
              <a:rPr lang="pt-BR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3376694"/>
      </p:ext>
    </p:extLst>
  </p:cSld>
  <p:clrMapOvr>
    <a:masterClrMapping/>
  </p:clrMapOvr>
  <p:transition xmlns:p14="http://schemas.microsoft.com/office/powerpoint/2010/main">
    <p:comb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8"/>
          <p:cNvCxnSpPr/>
          <p:nvPr/>
        </p:nvCxnSpPr>
        <p:spPr>
          <a:xfrm>
            <a:off x="906463" y="4343400"/>
            <a:ext cx="740568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/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2AE6A5-379F-4B71-B476-E265D27376D1}" type="slidenum">
              <a:rPr lang="pt-BR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7444292"/>
      </p:ext>
    </p:extLst>
  </p:cSld>
  <p:clrMapOvr>
    <a:masterClrMapping/>
  </p:clrMapOvr>
  <p:transition xmlns:p14="http://schemas.microsoft.com/office/powerpoint/2010/main">
    <p:comb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DCCE53-A7E4-4545-A362-A839AF4EE39E}" type="slidenum">
              <a:rPr lang="pt-BR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2338361"/>
      </p:ext>
    </p:extLst>
  </p:cSld>
  <p:clrMapOvr>
    <a:masterClrMapping/>
  </p:clrMapOvr>
  <p:transition xmlns:p14="http://schemas.microsoft.com/office/powerpoint/2010/main">
    <p:comb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54E99C-3837-4651-BF63-47F62133826E}" type="slidenum">
              <a:rPr lang="pt-BR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3599804"/>
      </p:ext>
    </p:extLst>
  </p:cSld>
  <p:clrMapOvr>
    <a:masterClrMapping/>
  </p:clrMapOvr>
  <p:transition xmlns:p14="http://schemas.microsoft.com/office/powerpoint/2010/main">
    <p:comb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230D36-5841-4B2F-B5FB-73841D529D84}" type="slidenum">
              <a:rPr lang="pt-BR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2786099"/>
      </p:ext>
    </p:extLst>
  </p:cSld>
  <p:clrMapOvr>
    <a:masterClrMapping/>
  </p:clrMapOvr>
  <p:transition xmlns:p14="http://schemas.microsoft.com/office/powerpoint/2010/main">
    <p:comb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5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B9D20A-1800-4A07-8B82-5868221152CD}" type="slidenum">
              <a:rPr lang="pt-BR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8798422"/>
      </p:ext>
    </p:extLst>
  </p:cSld>
  <p:clrMapOvr>
    <a:masterClrMapping/>
  </p:clrMapOvr>
  <p:transition xmlns:p14="http://schemas.microsoft.com/office/powerpoint/2010/main">
    <p:comb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303847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8"/>
          <p:cNvSpPr/>
          <p:nvPr/>
        </p:nvSpPr>
        <p:spPr>
          <a:xfrm>
            <a:off x="3030538" y="0"/>
            <a:ext cx="4762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/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349250" y="6459538"/>
            <a:ext cx="1963738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538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t-BR" altLang="en-US">
              <a:solidFill>
                <a:srgbClr val="696969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4E39D3-E756-4D71-B938-7500D97BDAE4}" type="slidenum">
              <a:rPr lang="pt-BR">
                <a:solidFill>
                  <a:srgbClr val="696969"/>
                </a:solidFill>
              </a:rPr>
              <a:pPr/>
              <a:t>‹#›</a:t>
            </a:fld>
            <a:endParaRPr lang="pt-BR">
              <a:solidFill>
                <a:srgbClr val="6969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757236"/>
      </p:ext>
    </p:extLst>
  </p:cSld>
  <p:clrMapOvr>
    <a:masterClrMapping/>
  </p:clrMapOvr>
  <p:transition xmlns:p14="http://schemas.microsoft.com/office/powerpoint/2010/main">
    <p:comb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4953000"/>
            <a:ext cx="9142413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8"/>
          <p:cNvSpPr/>
          <p:nvPr/>
        </p:nvSpPr>
        <p:spPr>
          <a:xfrm>
            <a:off x="0" y="4914900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 cstate="print"/>
            <a:stretch>
              <a:fillRect/>
            </a:stretch>
          </a:blipFill>
        </p:spPr>
        <p:txBody>
          <a:bodyPr lIns="457200" tIns="457200"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 dirty="0" smtClean="0"/>
              <a:t>Clique no ícone para adicionar uma imagem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E993B2-61E6-4E92-82A8-6D1638F1706D}" type="slidenum">
              <a:rPr lang="pt-BR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5146336"/>
      </p:ext>
    </p:extLst>
  </p:cSld>
  <p:clrMapOvr>
    <a:masterClrMapping/>
  </p:clrMapOvr>
  <p:transition xmlns:p14="http://schemas.microsoft.com/office/powerpoint/2010/main">
    <p:comb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BA7385-98C4-4945-B5A9-0D2C933AE538}" type="slidenum">
              <a:rPr lang="pt-BR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613907"/>
      </p:ext>
    </p:extLst>
  </p:cSld>
  <p:clrMapOvr>
    <a:masterClrMapping/>
  </p:clrMapOvr>
  <p:transition xmlns:p14="http://schemas.microsoft.com/office/powerpoint/2010/main">
    <p:comb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A03ECE-7C58-4502-B46F-FB7B9BD2DA98}" type="slidenum">
              <a:rPr lang="pt-BR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7007237"/>
      </p:ext>
    </p:extLst>
  </p:cSld>
  <p:clrMapOvr>
    <a:masterClrMapping/>
  </p:clrMapOvr>
  <p:transition xmlns:p14="http://schemas.microsoft.com/office/powerpoint/2010/main">
    <p:comb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06A3-6A54-EE49-A100-531E92E80C9C}" type="datetimeFigureOut">
              <a:rPr lang="en-US" smtClean="0">
                <a:latin typeface="Georgia"/>
              </a:rPr>
              <a:pPr/>
              <a:t>11/08/15</a:t>
            </a:fld>
            <a:endParaRPr lang="en-US">
              <a:latin typeface="Georgia"/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latin typeface="Georgia"/>
            </a:endParaRP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latin typeface="Georgia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latin typeface="Georgia"/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754ED01-E2A0-4C1E-8E21-014B99041579}" type="slidenum">
              <a:rPr lang="en-US" smtClean="0">
                <a:solidFill>
                  <a:srgbClr val="8CADAE">
                    <a:shade val="75000"/>
                  </a:srgbClr>
                </a:solidFill>
                <a:latin typeface="Georgia"/>
              </a:rPr>
              <a:pPr/>
              <a:t>‹#›</a:t>
            </a:fld>
            <a:endParaRPr lang="en-US">
              <a:solidFill>
                <a:srgbClr val="8CADAE">
                  <a:shade val="75000"/>
                </a:srgbClr>
              </a:solidFill>
              <a:latin typeface="Georgia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pt-BR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7669129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pt-BR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06A3-6A54-EE49-A100-531E92E80C9C}" type="datetimeFigureOut">
              <a:rPr lang="en-US" smtClean="0">
                <a:latin typeface="Georgia"/>
              </a:rPr>
              <a:pPr/>
              <a:t>11/08/15</a:t>
            </a:fld>
            <a:endParaRPr lang="en-US">
              <a:latin typeface="Georgi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latin typeface="Georgi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AAA1EDDF-4514-5C47-BC01-3B3C1C1F6797}" type="slidenum">
              <a:rPr lang="en-US" smtClean="0">
                <a:solidFill>
                  <a:srgbClr val="8CADAE">
                    <a:shade val="75000"/>
                  </a:srgbClr>
                </a:solidFill>
                <a:latin typeface="Georgia"/>
              </a:rPr>
              <a:pPr/>
              <a:t>‹#›</a:t>
            </a:fld>
            <a:endParaRPr lang="en-US">
              <a:solidFill>
                <a:srgbClr val="8CADAE">
                  <a:shade val="75000"/>
                </a:srgbClr>
              </a:solidFill>
              <a:latin typeface="Georgia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Click to edit Master text styles</a:t>
            </a:r>
          </a:p>
          <a:p>
            <a:pPr lvl="1" eaLnBrk="1" latinLnBrk="0" hangingPunct="1"/>
            <a:r>
              <a:rPr lang="pt-BR" smtClean="0"/>
              <a:t>Second level</a:t>
            </a:r>
          </a:p>
          <a:p>
            <a:pPr lvl="2" eaLnBrk="1" latinLnBrk="0" hangingPunct="1"/>
            <a:r>
              <a:rPr lang="pt-BR" smtClean="0"/>
              <a:t>Third level</a:t>
            </a:r>
          </a:p>
          <a:p>
            <a:pPr lvl="3" eaLnBrk="1" latinLnBrk="0" hangingPunct="1"/>
            <a:r>
              <a:rPr lang="pt-BR" smtClean="0"/>
              <a:t>Fourth level</a:t>
            </a:r>
          </a:p>
          <a:p>
            <a:pPr lvl="4" eaLnBrk="1" latinLnBrk="0" hangingPunct="1"/>
            <a:r>
              <a:rPr lang="pt-BR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036161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latin typeface="Georgia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06A3-6A54-EE49-A100-531E92E80C9C}" type="datetimeFigureOut">
              <a:rPr lang="en-US" smtClean="0">
                <a:latin typeface="Georgia"/>
              </a:rPr>
              <a:pPr/>
              <a:t>11/08/15</a:t>
            </a:fld>
            <a:endParaRPr lang="en-US">
              <a:latin typeface="Georgia"/>
            </a:endParaRP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latin typeface="Georgia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latin typeface="Georgi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AA1EDDF-4514-5C47-BC01-3B3C1C1F6797}" type="slidenum">
              <a:rPr lang="en-US" smtClean="0">
                <a:solidFill>
                  <a:srgbClr val="8CADAE">
                    <a:shade val="75000"/>
                  </a:srgbClr>
                </a:solidFill>
                <a:latin typeface="Georgia"/>
              </a:rPr>
              <a:pPr/>
              <a:t>‹#›</a:t>
            </a:fld>
            <a:endParaRPr lang="en-US">
              <a:solidFill>
                <a:srgbClr val="8CADAE">
                  <a:shade val="75000"/>
                </a:srgbClr>
              </a:solidFill>
              <a:latin typeface="Georgi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pt-BR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385231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pt-BR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48506A3-6A54-EE49-A100-531E92E80C9C}" type="datetimeFigureOut">
              <a:rPr lang="en-US" smtClean="0">
                <a:latin typeface="Georgia"/>
              </a:rPr>
              <a:pPr/>
              <a:t>11/08/15</a:t>
            </a:fld>
            <a:endParaRPr lang="en-US">
              <a:latin typeface="Georgia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latin typeface="Georgi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EDDF-4514-5C47-BC01-3B3C1C1F6797}" type="slidenum">
              <a:rPr lang="en-US" smtClean="0">
                <a:solidFill>
                  <a:srgbClr val="8CADAE">
                    <a:shade val="75000"/>
                  </a:srgbClr>
                </a:solidFill>
                <a:latin typeface="Georgia"/>
              </a:rPr>
              <a:pPr/>
              <a:t>‹#›</a:t>
            </a:fld>
            <a:endParaRPr lang="en-US">
              <a:solidFill>
                <a:srgbClr val="8CADAE">
                  <a:shade val="75000"/>
                </a:srgbClr>
              </a:solidFill>
              <a:latin typeface="Georgia"/>
            </a:endParaRP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pt-BR" smtClean="0"/>
              <a:t>Click to edit Master text styles</a:t>
            </a:r>
          </a:p>
          <a:p>
            <a:pPr lvl="1" eaLnBrk="1" latinLnBrk="0" hangingPunct="1"/>
            <a:r>
              <a:rPr lang="pt-BR" smtClean="0"/>
              <a:t>Second level</a:t>
            </a:r>
          </a:p>
          <a:p>
            <a:pPr lvl="2" eaLnBrk="1" latinLnBrk="0" hangingPunct="1"/>
            <a:r>
              <a:rPr lang="pt-BR" smtClean="0"/>
              <a:t>Third level</a:t>
            </a:r>
          </a:p>
          <a:p>
            <a:pPr lvl="3" eaLnBrk="1" latinLnBrk="0" hangingPunct="1"/>
            <a:r>
              <a:rPr lang="pt-BR" smtClean="0"/>
              <a:t>Fourth level</a:t>
            </a:r>
          </a:p>
          <a:p>
            <a:pPr lvl="4" eaLnBrk="1" latinLnBrk="0" hangingPunct="1"/>
            <a:r>
              <a:rPr lang="pt-BR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pt-BR" smtClean="0"/>
              <a:t>Click to edit Master text styles</a:t>
            </a:r>
          </a:p>
          <a:p>
            <a:pPr lvl="1" eaLnBrk="1" latinLnBrk="0" hangingPunct="1"/>
            <a:r>
              <a:rPr lang="pt-BR" smtClean="0"/>
              <a:t>Second level</a:t>
            </a:r>
          </a:p>
          <a:p>
            <a:pPr lvl="2" eaLnBrk="1" latinLnBrk="0" hangingPunct="1"/>
            <a:r>
              <a:rPr lang="pt-BR" smtClean="0"/>
              <a:t>Third level</a:t>
            </a:r>
          </a:p>
          <a:p>
            <a:pPr lvl="3" eaLnBrk="1" latinLnBrk="0" hangingPunct="1"/>
            <a:r>
              <a:rPr lang="pt-BR" smtClean="0"/>
              <a:t>Fourth level</a:t>
            </a:r>
          </a:p>
          <a:p>
            <a:pPr lvl="4" eaLnBrk="1" latinLnBrk="0" hangingPunct="1"/>
            <a:r>
              <a:rPr lang="pt-BR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9776397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latin typeface="Georgia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06A3-6A54-EE49-A100-531E92E80C9C}" type="datetimeFigureOut">
              <a:rPr lang="en-US" smtClean="0">
                <a:latin typeface="Georgia"/>
              </a:rPr>
              <a:pPr/>
              <a:t>11/08/15</a:t>
            </a:fld>
            <a:endParaRPr lang="en-US">
              <a:latin typeface="Georgia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>
              <a:latin typeface="Georgia"/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Click to edit Master text styles</a:t>
            </a:r>
          </a:p>
          <a:p>
            <a:pPr lvl="1" eaLnBrk="1" latinLnBrk="0" hangingPunct="1"/>
            <a:r>
              <a:rPr lang="pt-BR" smtClean="0"/>
              <a:t>Second level</a:t>
            </a:r>
          </a:p>
          <a:p>
            <a:pPr lvl="2" eaLnBrk="1" latinLnBrk="0" hangingPunct="1"/>
            <a:r>
              <a:rPr lang="pt-BR" smtClean="0"/>
              <a:t>Third level</a:t>
            </a:r>
          </a:p>
          <a:p>
            <a:pPr lvl="3" eaLnBrk="1" latinLnBrk="0" hangingPunct="1"/>
            <a:r>
              <a:rPr lang="pt-BR" smtClean="0"/>
              <a:t>Fourth level</a:t>
            </a:r>
          </a:p>
          <a:p>
            <a:pPr lvl="4" eaLnBrk="1" latinLnBrk="0" hangingPunct="1"/>
            <a:r>
              <a:rPr lang="pt-BR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Click to edit Master text styles</a:t>
            </a:r>
          </a:p>
          <a:p>
            <a:pPr lvl="1" eaLnBrk="1" latinLnBrk="0" hangingPunct="1"/>
            <a:r>
              <a:rPr lang="pt-BR" smtClean="0"/>
              <a:t>Second level</a:t>
            </a:r>
          </a:p>
          <a:p>
            <a:pPr lvl="2" eaLnBrk="1" latinLnBrk="0" hangingPunct="1"/>
            <a:r>
              <a:rPr lang="pt-BR" smtClean="0"/>
              <a:t>Third level</a:t>
            </a:r>
          </a:p>
          <a:p>
            <a:pPr lvl="3" eaLnBrk="1" latinLnBrk="0" hangingPunct="1"/>
            <a:r>
              <a:rPr lang="pt-BR" smtClean="0"/>
              <a:t>Fourth level</a:t>
            </a:r>
          </a:p>
          <a:p>
            <a:pPr lvl="4" eaLnBrk="1" latinLnBrk="0" hangingPunct="1"/>
            <a:r>
              <a:rPr lang="pt-BR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latin typeface="Georgia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latin typeface="Georgia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AAA1EDDF-4514-5C47-BC01-3B3C1C1F6797}" type="slidenum">
              <a:rPr lang="en-US" smtClean="0">
                <a:solidFill>
                  <a:srgbClr val="8CADAE">
                    <a:shade val="75000"/>
                  </a:srgbClr>
                </a:solidFill>
                <a:latin typeface="Georgia"/>
              </a:rPr>
              <a:pPr/>
              <a:t>‹#›</a:t>
            </a:fld>
            <a:endParaRPr lang="en-US">
              <a:solidFill>
                <a:srgbClr val="8CADAE">
                  <a:shade val="75000"/>
                </a:srgbClr>
              </a:solidFill>
              <a:latin typeface="Georgia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pt-BR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2084581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06A3-6A54-EE49-A100-531E92E80C9C}" type="datetimeFigureOut">
              <a:rPr lang="en-US" smtClean="0">
                <a:latin typeface="Georgia"/>
              </a:rPr>
              <a:pPr/>
              <a:t>11/08/15</a:t>
            </a:fld>
            <a:endParaRPr lang="en-US">
              <a:latin typeface="Georgia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latin typeface="Georgi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AAA1EDDF-4514-5C47-BC01-3B3C1C1F6797}" type="slidenum">
              <a:rPr lang="en-US" smtClean="0">
                <a:solidFill>
                  <a:srgbClr val="8CADAE">
                    <a:shade val="75000"/>
                  </a:srgbClr>
                </a:solidFill>
                <a:latin typeface="Georgia"/>
              </a:rPr>
              <a:pPr/>
              <a:t>‹#›</a:t>
            </a:fld>
            <a:endParaRPr lang="en-US">
              <a:solidFill>
                <a:srgbClr val="8CADAE">
                  <a:shade val="75000"/>
                </a:srgbClr>
              </a:solidFill>
              <a:latin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40739277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06A3-6A54-EE49-A100-531E92E80C9C}" type="datetimeFigureOut">
              <a:rPr lang="en-US" smtClean="0">
                <a:latin typeface="Georgia"/>
              </a:rPr>
              <a:pPr/>
              <a:t>11/08/15</a:t>
            </a:fld>
            <a:endParaRPr lang="en-US">
              <a:latin typeface="Georgi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latin typeface="Georgi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AA1EDDF-4514-5C47-BC01-3B3C1C1F6797}" type="slidenum">
              <a:rPr lang="en-US" smtClean="0">
                <a:latin typeface="Georgia"/>
              </a:rPr>
              <a:pPr/>
              <a:t>‹#›</a:t>
            </a:fld>
            <a:endParaRPr lang="en-US">
              <a:latin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28624545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latin typeface="Georgi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pt-BR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Click to edit Master text styles</a:t>
            </a:r>
          </a:p>
          <a:p>
            <a:pPr lvl="1" eaLnBrk="1" latinLnBrk="0" hangingPunct="1"/>
            <a:r>
              <a:rPr lang="pt-BR" smtClean="0"/>
              <a:t>Second level</a:t>
            </a:r>
          </a:p>
          <a:p>
            <a:pPr lvl="2" eaLnBrk="1" latinLnBrk="0" hangingPunct="1"/>
            <a:r>
              <a:rPr lang="pt-BR" smtClean="0"/>
              <a:t>Third level</a:t>
            </a:r>
          </a:p>
          <a:p>
            <a:pPr lvl="3" eaLnBrk="1" latinLnBrk="0" hangingPunct="1"/>
            <a:r>
              <a:rPr lang="pt-BR" smtClean="0"/>
              <a:t>Fourth level</a:t>
            </a:r>
          </a:p>
          <a:p>
            <a:pPr lvl="4" eaLnBrk="1" latinLnBrk="0" hangingPunct="1"/>
            <a:r>
              <a:rPr lang="pt-BR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latin typeface="Georgia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latin typeface="Georgi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754ED01-E2A0-4C1E-8E21-014B99041579}" type="slidenum">
              <a:rPr lang="en-US" smtClean="0">
                <a:solidFill>
                  <a:srgbClr val="8CADAE">
                    <a:shade val="75000"/>
                  </a:srgbClr>
                </a:solidFill>
                <a:latin typeface="Georgia"/>
              </a:rPr>
              <a:pPr/>
              <a:t>‹#›</a:t>
            </a:fld>
            <a:endParaRPr lang="en-US" dirty="0">
              <a:solidFill>
                <a:srgbClr val="8CADAE">
                  <a:shade val="75000"/>
                </a:srgbClr>
              </a:solidFill>
              <a:latin typeface="Georgia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06A3-6A54-EE49-A100-531E92E80C9C}" type="datetimeFigureOut">
              <a:rPr lang="en-US" smtClean="0">
                <a:latin typeface="Georgia"/>
              </a:rPr>
              <a:pPr/>
              <a:t>11/08/15</a:t>
            </a:fld>
            <a:endParaRPr lang="en-US">
              <a:latin typeface="Georgia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>
              <a:latin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10693126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latin typeface="Georgia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latin typeface="Georgia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latin typeface="Georgi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AAA1EDDF-4514-5C47-BC01-3B3C1C1F6797}" type="slidenum">
              <a:rPr lang="en-US" smtClean="0">
                <a:solidFill>
                  <a:srgbClr val="8CADAE">
                    <a:shade val="75000"/>
                  </a:srgbClr>
                </a:solidFill>
                <a:latin typeface="Georgia"/>
              </a:rPr>
              <a:pPr/>
              <a:t>‹#›</a:t>
            </a:fld>
            <a:endParaRPr lang="en-US">
              <a:solidFill>
                <a:srgbClr val="8CADAE">
                  <a:shade val="75000"/>
                </a:srgbClr>
              </a:solidFill>
              <a:latin typeface="Georgi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48506A3-6A54-EE49-A100-531E92E80C9C}" type="datetimeFigureOut">
              <a:rPr lang="en-US" smtClean="0">
                <a:latin typeface="Georgia"/>
              </a:rPr>
              <a:pPr/>
              <a:t>11/08/15</a:t>
            </a:fld>
            <a:endParaRPr lang="en-US">
              <a:latin typeface="Georgia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>
              <a:latin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33791710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Click to edit Master text styles</a:t>
            </a:r>
          </a:p>
          <a:p>
            <a:pPr lvl="1" eaLnBrk="1" latinLnBrk="0" hangingPunct="1"/>
            <a:r>
              <a:rPr lang="pt-BR" smtClean="0"/>
              <a:t>Second level</a:t>
            </a:r>
          </a:p>
          <a:p>
            <a:pPr lvl="2" eaLnBrk="1" latinLnBrk="0" hangingPunct="1"/>
            <a:r>
              <a:rPr lang="pt-BR" smtClean="0"/>
              <a:t>Third level</a:t>
            </a:r>
          </a:p>
          <a:p>
            <a:pPr lvl="3" eaLnBrk="1" latinLnBrk="0" hangingPunct="1"/>
            <a:r>
              <a:rPr lang="pt-BR" smtClean="0"/>
              <a:t>Fourth level</a:t>
            </a:r>
          </a:p>
          <a:p>
            <a:pPr lvl="4" eaLnBrk="1" latinLnBrk="0" hangingPunct="1"/>
            <a:r>
              <a:rPr lang="pt-BR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06A3-6A54-EE49-A100-531E92E80C9C}" type="datetimeFigureOut">
              <a:rPr lang="en-US" smtClean="0">
                <a:latin typeface="Georgia"/>
              </a:rPr>
              <a:pPr/>
              <a:t>11/08/15</a:t>
            </a:fld>
            <a:endParaRPr lang="en-US">
              <a:latin typeface="Georgi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latin typeface="Georgi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EDDF-4514-5C47-BC01-3B3C1C1F6797}" type="slidenum">
              <a:rPr lang="en-US" smtClean="0">
                <a:solidFill>
                  <a:srgbClr val="8CADAE">
                    <a:shade val="75000"/>
                  </a:srgbClr>
                </a:solidFill>
                <a:latin typeface="Georgia"/>
              </a:rPr>
              <a:pPr/>
              <a:t>‹#›</a:t>
            </a:fld>
            <a:endParaRPr lang="en-US">
              <a:solidFill>
                <a:srgbClr val="8CADAE">
                  <a:shade val="75000"/>
                </a:srgbClr>
              </a:solidFill>
              <a:latin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18106677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latin typeface="Georgia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latin typeface="Georgi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AAA1EDDF-4514-5C47-BC01-3B3C1C1F6797}" type="slidenum">
              <a:rPr lang="en-US" smtClean="0">
                <a:solidFill>
                  <a:srgbClr val="8CADAE">
                    <a:shade val="75000"/>
                  </a:srgbClr>
                </a:solidFill>
                <a:latin typeface="Georgia"/>
              </a:rPr>
              <a:pPr/>
              <a:t>‹#›</a:t>
            </a:fld>
            <a:endParaRPr lang="en-US">
              <a:solidFill>
                <a:srgbClr val="8CADAE">
                  <a:shade val="75000"/>
                </a:srgbClr>
              </a:solidFill>
              <a:latin typeface="Georgia"/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Click to edit Master text styles</a:t>
            </a:r>
          </a:p>
          <a:p>
            <a:pPr lvl="1" eaLnBrk="1" latinLnBrk="0" hangingPunct="1"/>
            <a:r>
              <a:rPr lang="pt-BR" smtClean="0"/>
              <a:t>Second level</a:t>
            </a:r>
          </a:p>
          <a:p>
            <a:pPr lvl="2" eaLnBrk="1" latinLnBrk="0" hangingPunct="1"/>
            <a:r>
              <a:rPr lang="pt-BR" smtClean="0"/>
              <a:t>Third level</a:t>
            </a:r>
          </a:p>
          <a:p>
            <a:pPr lvl="3" eaLnBrk="1" latinLnBrk="0" hangingPunct="1"/>
            <a:r>
              <a:rPr lang="pt-BR" smtClean="0"/>
              <a:t>Fourth level</a:t>
            </a:r>
          </a:p>
          <a:p>
            <a:pPr lvl="4" eaLnBrk="1" latinLnBrk="0" hangingPunct="1"/>
            <a:r>
              <a:rPr lang="pt-BR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06A3-6A54-EE49-A100-531E92E80C9C}" type="datetimeFigureOut">
              <a:rPr lang="en-US" smtClean="0">
                <a:latin typeface="Georgia"/>
              </a:rPr>
              <a:pPr/>
              <a:t>11/08/15</a:t>
            </a:fld>
            <a:endParaRPr lang="en-US">
              <a:latin typeface="Georgi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latin typeface="Georgia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pt-BR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648008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14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5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48506A3-6A54-EE49-A100-531E92E80C9C}" type="datetimeFigureOut">
              <a:rPr lang="en-US" smtClean="0"/>
              <a:t>09/08/15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AA1EDDF-4514-5C47-BC01-3B3C1C1F6797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pt-BR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Click to edit Master text styles</a:t>
            </a:r>
          </a:p>
          <a:p>
            <a:pPr lvl="1" eaLnBrk="1" latinLnBrk="0" hangingPunct="1"/>
            <a:r>
              <a:rPr kumimoji="0" lang="pt-BR" smtClean="0"/>
              <a:t>Second level</a:t>
            </a:r>
          </a:p>
          <a:p>
            <a:pPr lvl="2" eaLnBrk="1" latinLnBrk="0" hangingPunct="1"/>
            <a:r>
              <a:rPr kumimoji="0" lang="pt-BR" smtClean="0"/>
              <a:t>Third level</a:t>
            </a:r>
          </a:p>
          <a:p>
            <a:pPr lvl="3" eaLnBrk="1" latinLnBrk="0" hangingPunct="1"/>
            <a:r>
              <a:rPr kumimoji="0" lang="pt-BR" smtClean="0"/>
              <a:t>Fourth level</a:t>
            </a:r>
          </a:p>
          <a:p>
            <a:pPr lvl="4" eaLnBrk="1" latinLnBrk="0" hangingPunct="1"/>
            <a:r>
              <a:rPr kumimoji="0" lang="pt-BR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  <a:endParaRPr lang="en-US" altLang="pt-BR" smtClean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225" y="5648325"/>
            <a:ext cx="549275" cy="396875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800" smtClean="0">
                <a:solidFill>
                  <a:srgbClr val="FFFFFF"/>
                </a:solidFill>
                <a:latin typeface="+mn-lt"/>
              </a:defRPr>
            </a:lvl1pPr>
          </a:lstStyle>
          <a:p>
            <a:pPr defTabSz="914400">
              <a:defRPr/>
            </a:pPr>
            <a:fld id="{D8A87F6A-F52A-4083-B414-654F90E78F23}" type="slidenum">
              <a:rPr lang="pt-BR">
                <a:latin typeface="Calibri"/>
              </a:rPr>
              <a:pPr defTabSz="914400">
                <a:defRPr/>
              </a:pPr>
              <a:t>‹#›</a:t>
            </a:fld>
            <a:endParaRPr lang="pt-BR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7456" y="4048919"/>
            <a:ext cx="23669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2"/>
                </a:solidFill>
                <a:latin typeface="+mn-lt"/>
              </a:defRPr>
            </a:lvl1pPr>
          </a:lstStyle>
          <a:p>
            <a:pPr defTabSz="914400">
              <a:defRPr/>
            </a:pPr>
            <a:r>
              <a:rPr lang="pt-BR">
                <a:solidFill>
                  <a:srgbClr val="E5E9F7"/>
                </a:solidFill>
                <a:latin typeface="Calibri"/>
              </a:rPr>
              <a:t>SUS e AJUSTE FISCAL</a:t>
            </a:r>
            <a:endParaRPr lang="pt-BR">
              <a:solidFill>
                <a:srgbClr val="E5E9F7"/>
              </a:solidFill>
              <a:latin typeface="Calibri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738" y="1646237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2"/>
                </a:solidFill>
                <a:latin typeface="+mn-lt"/>
              </a:defRPr>
            </a:lvl1pPr>
          </a:lstStyle>
          <a:p>
            <a:pPr defTabSz="914400">
              <a:defRPr/>
            </a:pPr>
            <a:r>
              <a:rPr lang="pt-BR">
                <a:solidFill>
                  <a:srgbClr val="E5E9F7"/>
                </a:solidFill>
                <a:latin typeface="Calibri"/>
              </a:rPr>
              <a:t>Funcia</a:t>
            </a:r>
            <a:endParaRPr lang="pt-BR">
              <a:solidFill>
                <a:srgbClr val="E5E9F7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70917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46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anose="02040503050406030204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anose="02040503050406030204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anose="02040503050406030204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anose="020405030504060302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anose="020405030504060302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anose="020405030504060302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anose="020405030504060302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anose="02040503050406030204" pitchFamily="18" charset="0"/>
        </a:defRPr>
      </a:lvl9pPr>
    </p:titleStyle>
    <p:bodyStyle>
      <a:lvl1pPr marL="3429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28600" algn="l" rtl="0" fontAlgn="base">
        <a:spcBef>
          <a:spcPct val="20000"/>
        </a:spcBef>
        <a:spcAft>
          <a:spcPct val="0"/>
        </a:spcAft>
        <a:buClr>
          <a:srgbClr val="255775"/>
        </a:buClr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fontAlgn="base">
        <a:spcBef>
          <a:spcPct val="20000"/>
        </a:spcBef>
        <a:spcAft>
          <a:spcPct val="0"/>
        </a:spcAft>
        <a:buClr>
          <a:srgbClr val="A47C0C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fontAlgn="base">
        <a:spcBef>
          <a:spcPct val="20000"/>
        </a:spcBef>
        <a:spcAft>
          <a:spcPct val="0"/>
        </a:spcAft>
        <a:buClr>
          <a:srgbClr val="39378D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125"/>
            <a:ext cx="9144000" cy="66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325" y="287338"/>
            <a:ext cx="7543800" cy="14493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pt-BR" smtClean="0"/>
              <a:t>Clique para editar o título mestre</a:t>
            </a:r>
            <a:endParaRPr lang="en-US" smtClean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22325" y="1846263"/>
            <a:ext cx="7543800" cy="402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325" y="6459538"/>
            <a:ext cx="185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5425" y="6459538"/>
            <a:ext cx="3616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4738" y="6459538"/>
            <a:ext cx="9842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FFFFFF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C8499682-4EA1-4B72-87FE-E79B979E8FEC}" type="slidenum">
              <a:rPr lang="pt-BR">
                <a:latin typeface="Arial" pitchFamily="34" charset="0"/>
                <a:ea typeface="ＭＳ Ｐゴシック" pitchFamily="34" charset="-128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pt-BR">
              <a:latin typeface="Arial" pitchFamily="34" charset="0"/>
              <a:ea typeface="ＭＳ Ｐゴシック" pitchFamily="34" charset="-128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895350" y="1738313"/>
            <a:ext cx="747553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3465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transition xmlns:p14="http://schemas.microsoft.com/office/powerpoint/2010/main">
    <p:comb/>
  </p:transition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 kern="1200" spc="-50">
          <a:solidFill>
            <a:srgbClr val="404040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charset="0"/>
          <a:ea typeface="ＭＳ Ｐゴシック" charset="0"/>
          <a:cs typeface="ＭＳ Ｐゴシック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charset="0"/>
          <a:ea typeface="ＭＳ Ｐゴシック" charset="0"/>
          <a:cs typeface="ＭＳ Ｐゴシック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charset="0"/>
          <a:ea typeface="ＭＳ Ｐゴシック" charset="0"/>
          <a:cs typeface="ＭＳ Ｐゴシック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charset="0"/>
          <a:ea typeface="ＭＳ Ｐゴシック" charset="0"/>
          <a:cs typeface="ＭＳ Ｐゴシック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charset="0"/>
          <a:ea typeface="ＭＳ Ｐゴシック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charset="0"/>
          <a:ea typeface="ＭＳ Ｐゴシック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charset="0"/>
          <a:ea typeface="ＭＳ Ｐゴシック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charset="0"/>
          <a:ea typeface="ＭＳ Ｐゴシック" charset="0"/>
        </a:defRPr>
      </a:lvl9pPr>
    </p:titleStyle>
    <p:bodyStyle>
      <a:lvl1pPr marL="90488" indent="-90488" algn="l" rtl="0" eaLnBrk="0" fontAlgn="base" hangingPunct="0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itchFamily="34" charset="0"/>
        <a:buChar char=" "/>
        <a:defRPr sz="2000" kern="1200">
          <a:solidFill>
            <a:srgbClr val="404040"/>
          </a:solidFill>
          <a:latin typeface="+mn-lt"/>
          <a:ea typeface="ＭＳ Ｐゴシック" charset="0"/>
          <a:cs typeface="ＭＳ Ｐゴシック" charset="0"/>
        </a:defRPr>
      </a:lvl1pPr>
      <a:lvl2pPr marL="382588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800" kern="1200">
          <a:solidFill>
            <a:srgbClr val="404040"/>
          </a:solidFill>
          <a:latin typeface="+mn-lt"/>
          <a:ea typeface="ＭＳ Ｐゴシック" charset="0"/>
          <a:cs typeface="+mn-cs"/>
        </a:defRPr>
      </a:lvl2pPr>
      <a:lvl3pPr marL="566738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404040"/>
          </a:solidFill>
          <a:latin typeface="+mn-lt"/>
          <a:ea typeface="ＭＳ Ｐゴシック" charset="0"/>
          <a:cs typeface="+mn-cs"/>
        </a:defRPr>
      </a:lvl3pPr>
      <a:lvl4pPr marL="749300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404040"/>
          </a:solidFill>
          <a:latin typeface="+mn-lt"/>
          <a:ea typeface="ＭＳ Ｐゴシック" charset="0"/>
          <a:cs typeface="+mn-cs"/>
        </a:defRPr>
      </a:lvl4pPr>
      <a:lvl5pPr marL="931863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404040"/>
          </a:solidFill>
          <a:latin typeface="+mn-lt"/>
          <a:ea typeface="ＭＳ Ｐゴシック" charset="0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48506A3-6A54-EE49-A100-531E92E80C9C}" type="datetimeFigureOut">
              <a:rPr lang="en-US" smtClean="0">
                <a:latin typeface="Georgia"/>
              </a:rPr>
              <a:pPr/>
              <a:t>11/08/15</a:t>
            </a:fld>
            <a:endParaRPr lang="en-US">
              <a:latin typeface="Georgi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>
              <a:latin typeface="Georgia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latin typeface="Georgia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latin typeface="Georgia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AA1EDDF-4514-5C47-BC01-3B3C1C1F6797}" type="slidenum">
              <a:rPr lang="en-US" smtClean="0">
                <a:solidFill>
                  <a:srgbClr val="8CADAE">
                    <a:shade val="75000"/>
                  </a:srgbClr>
                </a:solidFill>
                <a:latin typeface="Georgia"/>
              </a:rPr>
              <a:pPr/>
              <a:t>‹#›</a:t>
            </a:fld>
            <a:endParaRPr lang="en-US">
              <a:solidFill>
                <a:srgbClr val="8CADAE">
                  <a:shade val="75000"/>
                </a:srgbClr>
              </a:solidFill>
              <a:latin typeface="Georgia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pt-BR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Click to edit Master text styles</a:t>
            </a:r>
          </a:p>
          <a:p>
            <a:pPr lvl="1" eaLnBrk="1" latinLnBrk="0" hangingPunct="1"/>
            <a:r>
              <a:rPr kumimoji="0" lang="pt-BR" smtClean="0"/>
              <a:t>Second level</a:t>
            </a:r>
          </a:p>
          <a:p>
            <a:pPr lvl="2" eaLnBrk="1" latinLnBrk="0" hangingPunct="1"/>
            <a:r>
              <a:rPr kumimoji="0" lang="pt-BR" smtClean="0"/>
              <a:t>Third level</a:t>
            </a:r>
          </a:p>
          <a:p>
            <a:pPr lvl="3" eaLnBrk="1" latinLnBrk="0" hangingPunct="1"/>
            <a:r>
              <a:rPr kumimoji="0" lang="pt-BR" smtClean="0"/>
              <a:t>Fourth level</a:t>
            </a:r>
          </a:p>
          <a:p>
            <a:pPr lvl="4" eaLnBrk="1" latinLnBrk="0" hangingPunct="1"/>
            <a:r>
              <a:rPr kumimoji="0" lang="pt-BR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273256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Relationship Id="rId3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agingstats.gov/Main_Site/Data/2010_Documents/Health_Status.aspx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44800"/>
            <a:ext cx="6400800" cy="1752600"/>
          </a:xfrm>
        </p:spPr>
        <p:txBody>
          <a:bodyPr>
            <a:normAutofit/>
          </a:bodyPr>
          <a:lstStyle/>
          <a:p>
            <a:r>
              <a:rPr lang="pt-BR" sz="2000" dirty="0" smtClean="0"/>
              <a:t>A contribuiç</a:t>
            </a:r>
            <a:r>
              <a:rPr lang="pt-BR" sz="2000" dirty="0" smtClean="0"/>
              <a:t>ão da economia da saúde</a:t>
            </a:r>
            <a:endParaRPr lang="en-US" sz="2000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 </a:t>
            </a:r>
            <a:r>
              <a:rPr lang="en-US" sz="3200" dirty="0" err="1" smtClean="0"/>
              <a:t>proposta</a:t>
            </a:r>
            <a:r>
              <a:rPr lang="en-US" sz="3200" dirty="0" smtClean="0"/>
              <a:t> do </a:t>
            </a:r>
            <a:r>
              <a:rPr lang="en-US" sz="3200" dirty="0" err="1" smtClean="0"/>
              <a:t>Movimento</a:t>
            </a:r>
            <a:r>
              <a:rPr lang="en-US" sz="3200" dirty="0" smtClean="0"/>
              <a:t> da </a:t>
            </a:r>
            <a:r>
              <a:rPr lang="en-US" sz="3200" dirty="0" err="1" smtClean="0"/>
              <a:t>Reforma</a:t>
            </a:r>
            <a:r>
              <a:rPr lang="en-US" sz="3200" dirty="0" smtClean="0"/>
              <a:t> </a:t>
            </a:r>
            <a:r>
              <a:rPr lang="en-US" sz="3200" dirty="0" err="1" smtClean="0"/>
              <a:t>Sanit</a:t>
            </a:r>
            <a:r>
              <a:rPr lang="en-US" sz="3200" dirty="0" err="1" smtClean="0"/>
              <a:t>ária</a:t>
            </a:r>
            <a:r>
              <a:rPr lang="en-US" sz="3200" dirty="0" smtClean="0"/>
              <a:t> </a:t>
            </a:r>
            <a:r>
              <a:rPr lang="en-US" sz="3200" dirty="0" err="1" smtClean="0"/>
              <a:t>Brasileira</a:t>
            </a:r>
            <a:r>
              <a:rPr lang="en-US" sz="3200" dirty="0" smtClean="0"/>
              <a:t> e o SUS: </a:t>
            </a:r>
            <a:r>
              <a:rPr lang="en-US" sz="3200" dirty="0" err="1" smtClean="0"/>
              <a:t>perspectivas</a:t>
            </a:r>
            <a:r>
              <a:rPr lang="en-US" sz="3200" dirty="0" smtClean="0"/>
              <a:t> e </a:t>
            </a:r>
            <a:r>
              <a:rPr lang="en-US" sz="3200" dirty="0" err="1" smtClean="0"/>
              <a:t>lutas</a:t>
            </a:r>
            <a:endParaRPr lang="en-US" sz="32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371600" y="5513689"/>
            <a:ext cx="6400800" cy="1752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1600" b="1" kern="1200" cap="all" spc="2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None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None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dirty="0" smtClean="0"/>
              <a:t>ABRES – Associaç</a:t>
            </a:r>
            <a:r>
              <a:rPr lang="pt-BR" sz="1100" dirty="0" smtClean="0"/>
              <a:t>ão Brasileira de Economia da Saúde</a:t>
            </a:r>
          </a:p>
          <a:p>
            <a:r>
              <a:rPr lang="pt-BR" sz="1100" dirty="0" smtClean="0"/>
              <a:t>Flavia </a:t>
            </a:r>
            <a:r>
              <a:rPr lang="pt-BR" sz="1100" dirty="0" err="1" smtClean="0"/>
              <a:t>poppe</a:t>
            </a:r>
            <a:r>
              <a:rPr lang="pt-BR" sz="1100" dirty="0" smtClean="0"/>
              <a:t> de </a:t>
            </a:r>
            <a:r>
              <a:rPr lang="pt-BR" sz="1100" dirty="0" err="1" smtClean="0"/>
              <a:t>muñoz</a:t>
            </a:r>
            <a:r>
              <a:rPr lang="pt-BR" sz="1100" dirty="0" smtClean="0"/>
              <a:t> </a:t>
            </a:r>
            <a:endParaRPr lang="en-US" sz="1100" dirty="0" smtClean="0"/>
          </a:p>
          <a:p>
            <a:r>
              <a:rPr lang="pt-BR" sz="1100" dirty="0" smtClean="0"/>
              <a:t>agosto </a:t>
            </a:r>
            <a:r>
              <a:rPr lang="pt-BR" sz="1100" dirty="0"/>
              <a:t>de 2015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478" y="3824457"/>
            <a:ext cx="4323635" cy="1311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052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Crise Econômica e Pol</a:t>
            </a:r>
            <a:r>
              <a:rPr lang="pt-BR" dirty="0" smtClean="0"/>
              <a:t>ítica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endParaRPr lang="pt-BR" dirty="0" smtClean="0"/>
          </a:p>
          <a:p>
            <a:pPr marL="0" indent="0" algn="ctr">
              <a:lnSpc>
                <a:spcPct val="150000"/>
              </a:lnSpc>
              <a:buNone/>
            </a:pPr>
            <a:r>
              <a:rPr lang="pt-BR" dirty="0" smtClean="0"/>
              <a:t>Crise Fiscal: projeç</a:t>
            </a:r>
            <a:r>
              <a:rPr lang="pt-BR" dirty="0" smtClean="0"/>
              <a:t>ão de crescimento negativo do PIB para 2015 entre 1,5% e 2% e positivo para 2016 em cerca de 0,5% e 0,7% + tendência de crescimento da DBGG, indicador de sustentabilidade fiscal</a:t>
            </a:r>
          </a:p>
        </p:txBody>
      </p:sp>
    </p:spTree>
    <p:extLst>
      <p:ext uri="{BB962C8B-B14F-4D97-AF65-F5344CB8AC3E}">
        <p14:creationId xmlns:p14="http://schemas.microsoft.com/office/powerpoint/2010/main" val="1407184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52400" cmpd="sng">
            <a:solidFill>
              <a:schemeClr val="bg1"/>
            </a:solidFill>
          </a:ln>
          <a:effectLst/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rgbClr val="328397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9394" name="Espaço Reservado para Texto 2"/>
          <p:cNvSpPr txBox="1">
            <a:spLocks/>
          </p:cNvSpPr>
          <p:nvPr/>
        </p:nvSpPr>
        <p:spPr bwMode="auto">
          <a:xfrm>
            <a:off x="944563" y="285750"/>
            <a:ext cx="7913687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4" tIns="45717" rIns="91434" bIns="45717" anchor="ctr"/>
          <a:lstStyle/>
          <a:p>
            <a:pPr algn="r" defTabSz="912813"/>
            <a:r>
              <a:rPr lang="pt-BR" sz="2400">
                <a:latin typeface="Palatino Linotype" pitchFamily="18" charset="0"/>
              </a:rPr>
              <a:t>Mesmo com o expressivo esforço fiscal, trajetória da Dívida Bruta é de elevação</a:t>
            </a:r>
          </a:p>
          <a:p>
            <a:pPr algn="r" defTabSz="912813"/>
            <a:endParaRPr lang="pt-BR" sz="2400">
              <a:latin typeface="Palatino Linotype" pitchFamily="18" charset="0"/>
            </a:endParaRPr>
          </a:p>
        </p:txBody>
      </p:sp>
      <p:sp>
        <p:nvSpPr>
          <p:cNvPr id="59395" name="TextBox 2"/>
          <p:cNvSpPr txBox="1">
            <a:spLocks noChangeArrowheads="1"/>
          </p:cNvSpPr>
          <p:nvPr/>
        </p:nvSpPr>
        <p:spPr bwMode="auto">
          <a:xfrm>
            <a:off x="1928813" y="1214438"/>
            <a:ext cx="52371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400" b="1">
                <a:cs typeface="Arial" pitchFamily="34" charset="0"/>
              </a:rPr>
              <a:t>DLSP e DBGG</a:t>
            </a:r>
          </a:p>
          <a:p>
            <a:pPr algn="ctr"/>
            <a:r>
              <a:rPr lang="pt-BR" sz="1400" b="1">
                <a:cs typeface="Arial" pitchFamily="34" charset="0"/>
              </a:rPr>
              <a:t>Em % do PIB</a:t>
            </a:r>
            <a:endParaRPr lang="pt-BR" sz="1100" b="1">
              <a:cs typeface="Arial" pitchFamily="34" charset="0"/>
            </a:endParaRPr>
          </a:p>
        </p:txBody>
      </p:sp>
      <p:graphicFrame>
        <p:nvGraphicFramePr>
          <p:cNvPr id="5" name="Espaço Reservado para Conteúdo 5"/>
          <p:cNvGraphicFramePr>
            <a:graphicFrameLocks/>
          </p:cNvGraphicFramePr>
          <p:nvPr/>
        </p:nvGraphicFramePr>
        <p:xfrm>
          <a:off x="428596" y="1714488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71376" y="6388917"/>
            <a:ext cx="2724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Jos</a:t>
            </a:r>
            <a:r>
              <a:rPr lang="pt-BR" dirty="0" smtClean="0"/>
              <a:t>é Roberto Afonso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77218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Crise Econômica e Pol</a:t>
            </a:r>
            <a:r>
              <a:rPr lang="pt-BR" dirty="0" smtClean="0"/>
              <a:t>ítica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endParaRPr lang="pt-BR" sz="2800" dirty="0" smtClean="0">
              <a:ea typeface="ＭＳ Ｐゴシック" pitchFamily="34" charset="-128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pt-BR" sz="2800" dirty="0" smtClean="0">
                <a:ea typeface="ＭＳ Ｐゴシック" pitchFamily="34" charset="-128"/>
              </a:rPr>
              <a:t>Financiamento </a:t>
            </a:r>
            <a:r>
              <a:rPr lang="pt-BR" sz="2800" dirty="0">
                <a:ea typeface="ＭＳ Ｐゴシック" pitchFamily="34" charset="-128"/>
              </a:rPr>
              <a:t>da saúde também precisará ser remodelado diante da nova realidade fiscal (vinculação é pro </a:t>
            </a:r>
            <a:r>
              <a:rPr lang="pt-BR" sz="2800" dirty="0" smtClean="0">
                <a:ea typeface="ＭＳ Ｐゴシック" pitchFamily="34" charset="-128"/>
              </a:rPr>
              <a:t>cíclica) </a:t>
            </a:r>
            <a:r>
              <a:rPr lang="pt-BR" sz="2800" dirty="0">
                <a:ea typeface="ＭＳ Ｐゴシック" pitchFamily="34" charset="-128"/>
              </a:rPr>
              <a:t>e </a:t>
            </a:r>
            <a:r>
              <a:rPr lang="pt-BR" sz="2800" dirty="0" smtClean="0">
                <a:ea typeface="ＭＳ Ｐゴシック" pitchFamily="34" charset="-128"/>
              </a:rPr>
              <a:t>federativa (com peso crescente e insustent</a:t>
            </a:r>
            <a:r>
              <a:rPr lang="pt-BR" sz="2800" dirty="0" smtClean="0">
                <a:ea typeface="ＭＳ Ｐゴシック" pitchFamily="34" charset="-128"/>
              </a:rPr>
              <a:t>ável para Munícipios)</a:t>
            </a:r>
          </a:p>
        </p:txBody>
      </p:sp>
    </p:spTree>
    <p:extLst>
      <p:ext uri="{BB962C8B-B14F-4D97-AF65-F5344CB8AC3E}">
        <p14:creationId xmlns:p14="http://schemas.microsoft.com/office/powerpoint/2010/main" val="3438311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pt-BR" b="1" i="1" dirty="0" smtClean="0"/>
              <a:t>“O </a:t>
            </a:r>
            <a:r>
              <a:rPr lang="pt-BR" b="1" i="1" dirty="0"/>
              <a:t>principal mérito da EC 29/2000 foi criar condições para maior participação de Estados, Distrito Federal (DF) e Municípios no financiamento do SUS. Entre 2000 e 2013, houve um aumento expressivo da participação percentual de Estados, DF e Municípios no financiamento do sistema público, saindo de um patamar de 40% para 57%. Isto foi resultado de um aumento real de 262% dos recursos estaduais e 254% dos recursos municipais no financiamento da saúde neste mesmo período. A participação federal no financiamento do SUS apresentou um decréscimo de 60% para 43%, uma vez que o aumento real de recursos federais foi de 80% entre 2000 e 2013, inferior, portanto, ao observado pelos outros entes federados. A Emenda propiciou um aumento real dos recursos públicos em torno de 150%. Cresceu, como consequência, o gasto público em relação ao PIB: de 2,95% do PIB em 2000 para 4% do PIB em 2013. Apesar desse crescimento, o gasto público do Brasil com saúde ainda é baixo se comparado a outros países que possuem sistemas universais, cujo gasto público representa, em média, cerca de 6,5% do PIB</a:t>
            </a:r>
            <a:r>
              <a:rPr lang="pt-BR" b="1" i="1" dirty="0" smtClean="0"/>
              <a:t>.”</a:t>
            </a:r>
            <a:endParaRPr lang="pt-BR" b="1" i="1" dirty="0"/>
          </a:p>
          <a:p>
            <a:pPr marL="0" indent="0">
              <a:lnSpc>
                <a:spcPct val="150000"/>
              </a:lnSpc>
              <a:buNone/>
            </a:pPr>
            <a:endParaRPr lang="pt-BR" dirty="0"/>
          </a:p>
          <a:p>
            <a:pPr marL="0" indent="0">
              <a:lnSpc>
                <a:spcPct val="150000"/>
              </a:lnSpc>
              <a:buNone/>
            </a:pPr>
            <a:r>
              <a:rPr lang="pt-BR" b="1" dirty="0" smtClean="0"/>
              <a:t>Sergio Piola</a:t>
            </a:r>
            <a:endParaRPr lang="pt-BR" b="1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Financiamento SA</a:t>
            </a:r>
            <a:r>
              <a:rPr lang="pt-BR" dirty="0" smtClean="0"/>
              <a:t>ÚDE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019392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Imagem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0363" y="3035300"/>
            <a:ext cx="4765675" cy="332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Imagem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038" y="1546225"/>
            <a:ext cx="4813300" cy="333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CaixaDeTexto 4"/>
          <p:cNvSpPr txBox="1">
            <a:spLocks noChangeArrowheads="1"/>
          </p:cNvSpPr>
          <p:nvPr/>
        </p:nvSpPr>
        <p:spPr bwMode="auto">
          <a:xfrm>
            <a:off x="34925" y="188913"/>
            <a:ext cx="8713788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pt-BR" sz="3400" b="1">
                <a:solidFill>
                  <a:srgbClr val="000099"/>
                </a:solidFill>
                <a:latin typeface="Calibri Light" pitchFamily="34" charset="0"/>
                <a:ea typeface="ＭＳ Ｐゴシック" pitchFamily="34" charset="-128"/>
              </a:rPr>
              <a:t>Divisão Federativa da Receita Tributária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1376" y="6388917"/>
            <a:ext cx="2724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Jos</a:t>
            </a:r>
            <a:r>
              <a:rPr lang="pt-BR" dirty="0" smtClean="0"/>
              <a:t>é Roberto Afonso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41407160"/>
      </p:ext>
    </p:extLst>
  </p:cSld>
  <p:clrMapOvr>
    <a:masterClrMapping/>
  </p:clrMapOvr>
  <p:transition xmlns:p14="http://schemas.microsoft.com/office/powerpoint/2010/main">
    <p:comb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CaixaDeTexto 2"/>
          <p:cNvSpPr txBox="1">
            <a:spLocks noChangeArrowheads="1"/>
          </p:cNvSpPr>
          <p:nvPr/>
        </p:nvSpPr>
        <p:spPr bwMode="auto">
          <a:xfrm>
            <a:off x="179388" y="44450"/>
            <a:ext cx="8964612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400" b="1">
                <a:solidFill>
                  <a:srgbClr val="000099"/>
                </a:solidFill>
                <a:latin typeface="Calibri Light" pitchFamily="34" charset="0"/>
              </a:rPr>
              <a:t>Função Saúde: divisão federativa - execução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6688" y="692150"/>
            <a:ext cx="8653462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71376" y="6388917"/>
            <a:ext cx="2724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Jos</a:t>
            </a:r>
            <a:r>
              <a:rPr lang="pt-BR" dirty="0" smtClean="0"/>
              <a:t>é Roberto Afonso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0973903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endParaRPr lang="pt-BR" sz="28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pt-BR" sz="2800" dirty="0" smtClean="0"/>
              <a:t>“</a:t>
            </a:r>
            <a:r>
              <a:rPr lang="pt-BR" sz="2800" i="1" dirty="0" smtClean="0"/>
              <a:t>Nos </a:t>
            </a:r>
            <a:r>
              <a:rPr lang="pt-BR" sz="2800" i="1" dirty="0"/>
              <a:t>municípios os gastos com saúde estão explodindo: muitos municípios paulistas com mais de 50 mil habitantes já gastam mais de 30% da receita própria com o </a:t>
            </a:r>
            <a:r>
              <a:rPr lang="pt-BR" sz="2800" i="1" dirty="0" smtClean="0"/>
              <a:t>SUS</a:t>
            </a:r>
            <a:r>
              <a:rPr lang="pt-BR" sz="2800" dirty="0" smtClean="0"/>
              <a:t>” (Sergio Piola)</a:t>
            </a:r>
            <a:endParaRPr lang="pt-BR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Financiamento SA</a:t>
            </a:r>
            <a:r>
              <a:rPr lang="pt-BR" dirty="0" smtClean="0"/>
              <a:t>ÚDE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70568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Financiamento SA</a:t>
            </a:r>
            <a:r>
              <a:rPr lang="pt-BR" dirty="0" smtClean="0"/>
              <a:t>ÚDE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Para a SA</a:t>
            </a:r>
            <a:r>
              <a:rPr lang="pt-BR" dirty="0" smtClean="0"/>
              <a:t>ÚDE o cenário de crise começa antes dos demais setores da Economia com o sub-financiamento crônico e a aprovação da Emenda Constitucional 86/2015 (PEC do orçamento impositivo)....+ Agenda Brasil...+...??</a:t>
            </a:r>
          </a:p>
          <a:p>
            <a:r>
              <a:rPr lang="pt-BR" sz="2800" dirty="0"/>
              <a:t>De acordo com esta emenda, o Governo Federal deverá aplicar no SUS percentuais crescentes da Receita Corrente Líquida (RCL), ao longo de 5 anos (13,2% em 2016 até 15% em </a:t>
            </a:r>
            <a:r>
              <a:rPr lang="pt-BR" sz="2800" dirty="0" smtClean="0"/>
              <a:t>2017) e n</a:t>
            </a:r>
            <a:r>
              <a:rPr lang="pt-BR" sz="2800" dirty="0" smtClean="0"/>
              <a:t>ão o que pleiteava o movimento Saúde+10 que reivindicava 10% da Receita Bruta (equivalente a 18,7% da RCL)</a:t>
            </a: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3304408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sz="3600" dirty="0"/>
              <a:t>Demonstrativo </a:t>
            </a:r>
            <a:r>
              <a:rPr lang="pt-BR" sz="3600" dirty="0" smtClean="0"/>
              <a:t>dos Riscos da </a:t>
            </a:r>
            <a:r>
              <a:rPr lang="pt-BR" sz="3600" dirty="0"/>
              <a:t>EC 86 para o valor da aplicação mínima em </a:t>
            </a:r>
            <a:r>
              <a:rPr lang="pt-BR" sz="3600" dirty="0" smtClean="0"/>
              <a:t>ASPS</a:t>
            </a:r>
            <a:endParaRPr lang="pt-BR" sz="3600" dirty="0"/>
          </a:p>
        </p:txBody>
      </p:sp>
      <p:sp>
        <p:nvSpPr>
          <p:cNvPr id="15363" name="Espaço Reservado para Data 3"/>
          <p:cNvSpPr>
            <a:spLocks noGrp="1"/>
          </p:cNvSpPr>
          <p:nvPr>
            <p:ph type="dt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altLang="pt-BR" smtClean="0">
                <a:solidFill>
                  <a:srgbClr val="E5E9F7"/>
                </a:solidFill>
              </a:rPr>
              <a:t>Funcia</a:t>
            </a:r>
            <a:endParaRPr lang="pt-BR" altLang="pt-BR">
              <a:solidFill>
                <a:srgbClr val="E5E9F7"/>
              </a:solidFill>
            </a:endParaRPr>
          </a:p>
        </p:txBody>
      </p:sp>
      <p:sp>
        <p:nvSpPr>
          <p:cNvPr id="15364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altLang="pt-BR" smtClean="0">
                <a:solidFill>
                  <a:srgbClr val="E5E9F7"/>
                </a:solidFill>
              </a:rPr>
              <a:t>SUS e AJUSTE FISCAL</a:t>
            </a:r>
            <a:endParaRPr lang="pt-BR" altLang="pt-BR">
              <a:solidFill>
                <a:srgbClr val="E5E9F7"/>
              </a:solidFill>
            </a:endParaRPr>
          </a:p>
        </p:txBody>
      </p:sp>
      <p:graphicFrame>
        <p:nvGraphicFramePr>
          <p:cNvPr id="11" name="Espaço Reservado para Conteúdo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9719046"/>
              </p:ext>
            </p:extLst>
          </p:nvPr>
        </p:nvGraphicFramePr>
        <p:xfrm>
          <a:off x="107950" y="1484313"/>
          <a:ext cx="8280399" cy="51482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66469"/>
                <a:gridCol w="1366469"/>
                <a:gridCol w="1386865"/>
                <a:gridCol w="1468446"/>
                <a:gridCol w="1468446"/>
                <a:gridCol w="1223704"/>
              </a:tblGrid>
              <a:tr h="43436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Ano</a:t>
                      </a:r>
                      <a:endParaRPr lang="pt-BR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Lei Complementar nº 141/2012 (LC 141) ASPS</a:t>
                      </a:r>
                      <a:endParaRPr lang="pt-BR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Emenda Constitucional nº 86/2015 (EC 86) ASPS </a:t>
                      </a:r>
                      <a:endParaRPr lang="pt-BR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Diferença Aplicação</a:t>
                      </a:r>
                      <a:endParaRPr lang="pt-BR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C00000"/>
                    </a:solidFill>
                  </a:tcPr>
                </a:tc>
              </a:tr>
              <a:tr h="70568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Aplicação ASPS R$ (a preços correntes)</a:t>
                      </a:r>
                      <a:endParaRPr lang="pt-BR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Variação Nominal PIB</a:t>
                      </a:r>
                      <a:endParaRPr lang="pt-BR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Base de Cálculo - RCL (R$ a preços correntes)</a:t>
                      </a:r>
                      <a:endParaRPr lang="pt-BR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Aplicação ASPS R$ (a preços correntes)</a:t>
                      </a:r>
                      <a:endParaRPr lang="pt-BR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ASPS R$ (a preços correntes)</a:t>
                      </a:r>
                      <a:endParaRPr lang="pt-BR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C00000"/>
                    </a:solidFill>
                  </a:tcPr>
                </a:tc>
              </a:tr>
              <a:tr h="64773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>
                          <a:solidFill>
                            <a:schemeClr val="bg1"/>
                          </a:solidFill>
                          <a:effectLst/>
                        </a:rPr>
                        <a:t>(A)</a:t>
                      </a:r>
                      <a:endParaRPr lang="pt-BR" sz="14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>
                          <a:solidFill>
                            <a:schemeClr val="bg1"/>
                          </a:solidFill>
                          <a:effectLst/>
                        </a:rPr>
                        <a:t>(B)</a:t>
                      </a:r>
                      <a:endParaRPr lang="pt-BR" sz="14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>
                          <a:solidFill>
                            <a:schemeClr val="bg1"/>
                          </a:solidFill>
                          <a:effectLst/>
                        </a:rPr>
                        <a:t>(C)</a:t>
                      </a:r>
                      <a:endParaRPr lang="pt-BR" sz="14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2016 E 2017: </a:t>
                      </a:r>
                      <a:endParaRPr lang="pt-BR" sz="1400" b="1" u="none" strike="noStrike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pt-BR" sz="14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(</a:t>
                      </a:r>
                      <a:r>
                        <a:rPr lang="pt-BR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D=C x 13,2%) e (D=C x 13,7%)</a:t>
                      </a:r>
                      <a:endParaRPr lang="pt-BR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EC86 (-) LC141 (E=D – A) </a:t>
                      </a:r>
                      <a:endParaRPr lang="pt-BR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C00000"/>
                    </a:solidFill>
                  </a:tcPr>
                </a:tc>
              </a:tr>
              <a:tr h="35767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>
                          <a:effectLst/>
                        </a:rPr>
                        <a:t>2014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b="1" u="none" strike="noStrike">
                          <a:effectLst/>
                        </a:rPr>
                        <a:t>       92.246.967,10 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b="1" u="none" strike="noStrike">
                          <a:effectLst/>
                        </a:rPr>
                        <a:t>7,10%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b="1" u="none" strike="noStrike">
                          <a:effectLst/>
                        </a:rPr>
                        <a:t>641.578.197,00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u="none" strike="noStrike" dirty="0">
                          <a:effectLst/>
                        </a:rPr>
                        <a:t> 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u="none" strike="noStrike" dirty="0">
                          <a:effectLst/>
                        </a:rPr>
                        <a:t>      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tx1"/>
                    </a:solidFill>
                  </a:tcPr>
                </a:tc>
              </a:tr>
              <a:tr h="241673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CENÁRIO "P1</a:t>
                      </a:r>
                      <a:r>
                        <a:rPr lang="pt-BR" sz="14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"</a:t>
                      </a:r>
                      <a:endParaRPr lang="pt-BR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5767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>
                          <a:effectLst/>
                        </a:rPr>
                        <a:t>2015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b="1" u="none" strike="noStrike">
                          <a:effectLst/>
                        </a:rPr>
                        <a:t>       98.796.501,76 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b="1" u="none" strike="noStrike">
                          <a:effectLst/>
                        </a:rPr>
                        <a:t>6,50%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b="1" u="none" strike="noStrike">
                          <a:effectLst/>
                        </a:rPr>
                        <a:t>683.280.779,81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u="none" strike="noStrike" dirty="0">
                          <a:effectLst/>
                        </a:rPr>
                        <a:t> 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u="none" strike="noStrike" dirty="0">
                          <a:effectLst/>
                        </a:rPr>
                        <a:t> 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tx1"/>
                    </a:solidFill>
                  </a:tcPr>
                </a:tc>
              </a:tr>
              <a:tr h="35767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>
                          <a:effectLst/>
                        </a:rPr>
                        <a:t>2016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b="1" u="none" strike="noStrike">
                          <a:effectLst/>
                        </a:rPr>
                        <a:t>     105.218.274,38 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b="1" u="none" strike="noStrike">
                          <a:effectLst/>
                        </a:rPr>
                        <a:t>6,50%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b="1" u="none" strike="noStrike">
                          <a:effectLst/>
                        </a:rPr>
                        <a:t>727.694.030,49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b="1" u="none" strike="noStrike">
                          <a:effectLst/>
                        </a:rPr>
                        <a:t>96.055.612,02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-9.162.662,35</a:t>
                      </a:r>
                      <a:endParaRPr lang="pt-BR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5767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>
                          <a:effectLst/>
                        </a:rPr>
                        <a:t>2017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b="1" u="none" strike="noStrike">
                          <a:effectLst/>
                        </a:rPr>
                        <a:t>     112.057.462,21 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u="none" strike="noStrike">
                          <a:effectLst/>
                        </a:rPr>
                        <a:t> 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b="1" u="none" strike="noStrike">
                          <a:effectLst/>
                        </a:rPr>
                        <a:t>815.017.314,15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b="1" u="none" strike="noStrike">
                          <a:effectLst/>
                        </a:rPr>
                        <a:t>111.657.372,04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-400.090,17</a:t>
                      </a:r>
                      <a:endParaRPr lang="pt-BR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241673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CENÁRIO "P2"</a:t>
                      </a:r>
                      <a:endParaRPr lang="pt-BR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5767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>
                          <a:effectLst/>
                        </a:rPr>
                        <a:t>2015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b="1" u="none" strike="noStrike">
                          <a:effectLst/>
                        </a:rPr>
                        <a:t>       98.796.501,76 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b="1" u="none" strike="noStrike">
                          <a:effectLst/>
                        </a:rPr>
                        <a:t>4,00%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b="1" u="none" strike="noStrike">
                          <a:effectLst/>
                        </a:rPr>
                        <a:t>     696.112.343,75 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u="none" strike="noStrike" dirty="0">
                          <a:effectLst/>
                        </a:rPr>
                        <a:t> 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u="none" strike="noStrike" dirty="0">
                          <a:effectLst/>
                        </a:rPr>
                        <a:t> 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tx1"/>
                    </a:solidFill>
                  </a:tcPr>
                </a:tc>
              </a:tr>
              <a:tr h="35767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>
                          <a:effectLst/>
                        </a:rPr>
                        <a:t>2016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b="1" u="none" strike="noStrike">
                          <a:effectLst/>
                        </a:rPr>
                        <a:t>     102.748.361,83 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b="1" u="none" strike="noStrike">
                          <a:effectLst/>
                        </a:rPr>
                        <a:t>8,00%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b="1" u="none" strike="noStrike">
                          <a:effectLst/>
                        </a:rPr>
                        <a:t>     765.723.578,12 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b="1" u="none" strike="noStrike">
                          <a:effectLst/>
                        </a:rPr>
                        <a:t>       101.075.512,31 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-1.672.849,52</a:t>
                      </a:r>
                      <a:endParaRPr lang="pt-BR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5767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>
                          <a:effectLst/>
                        </a:rPr>
                        <a:t>2017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b="1" u="none" strike="noStrike">
                          <a:effectLst/>
                        </a:rPr>
                        <a:t>     110.968.230,78 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>
                          <a:effectLst/>
                        </a:rPr>
                        <a:t> 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b="1" u="none" strike="noStrike">
                          <a:effectLst/>
                        </a:rPr>
                        <a:t>     857.610.407,49 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b="1" u="none" strike="noStrike">
                          <a:effectLst/>
                        </a:rPr>
                        <a:t>       117.492.625,83 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b="1" u="none" strike="noStrike">
                          <a:effectLst/>
                        </a:rPr>
                        <a:t>     6.524.395,05 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73399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pt-BR" sz="1200" b="1" u="none" strike="noStrike" dirty="0">
                          <a:effectLst/>
                        </a:rPr>
                        <a:t>Fonte: Elaboração do autor - adaptado de SPO/MS (2014) e STN/MF (2014); projeções baseadas no Relatório Focus do Banco Central (27/03/2015)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06322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Saúde sob a ótica do DESENVOLVIMENTO</a:t>
            </a:r>
            <a:endParaRPr lang="pt-BR" dirty="0"/>
          </a:p>
        </p:txBody>
      </p:sp>
      <p:sp>
        <p:nvSpPr>
          <p:cNvPr id="6" name="CaixaDeTexto 1"/>
          <p:cNvSpPr txBox="1">
            <a:spLocks noGrp="1" noChangeArrowheads="1"/>
          </p:cNvSpPr>
          <p:nvPr>
            <p:ph sz="quarter" idx="1"/>
          </p:nvPr>
        </p:nvSpPr>
        <p:spPr bwMode="auto">
          <a:xfrm>
            <a:off x="301752" y="1418604"/>
            <a:ext cx="8671332" cy="591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z="1600" b="1" dirty="0">
                <a:latin typeface="+mn-lt"/>
              </a:rPr>
              <a:t>Desenvolvimento econômico (riqueza dos países)</a:t>
            </a:r>
          </a:p>
          <a:p>
            <a:pPr eaLnBrk="1" hangingPunct="1"/>
            <a:endParaRPr lang="pt-BR" sz="1600" b="1" dirty="0">
              <a:latin typeface="+mn-lt"/>
            </a:endParaRPr>
          </a:p>
          <a:p>
            <a:pPr eaLnBrk="1" hangingPunct="1"/>
            <a:r>
              <a:rPr lang="pt-BR" sz="1600" b="1" dirty="0">
                <a:latin typeface="+mn-lt"/>
              </a:rPr>
              <a:t>Desenvolvimento social (evolução dos componentes da sociedade e na maneira como se relacionam)</a:t>
            </a:r>
          </a:p>
          <a:p>
            <a:pPr eaLnBrk="1" hangingPunct="1"/>
            <a:endParaRPr lang="pt-BR" sz="1600" b="1" dirty="0">
              <a:latin typeface="+mn-lt"/>
            </a:endParaRPr>
          </a:p>
          <a:p>
            <a:pPr eaLnBrk="1" hangingPunct="1"/>
            <a:r>
              <a:rPr lang="pt-BR" sz="1600" b="1" dirty="0">
                <a:latin typeface="+mn-lt"/>
              </a:rPr>
              <a:t>Desenvolvimento urbano (reflexo de politicas setoriais mais ou menos integradas e articuladas – transporte, segurança, habitação, </a:t>
            </a:r>
            <a:r>
              <a:rPr lang="pt-BR" sz="1600" b="1" dirty="0" err="1">
                <a:latin typeface="+mn-lt"/>
              </a:rPr>
              <a:t>etc</a:t>
            </a:r>
            <a:r>
              <a:rPr lang="pt-BR" sz="1600" b="1" dirty="0">
                <a:latin typeface="+mn-lt"/>
              </a:rPr>
              <a:t>)</a:t>
            </a:r>
          </a:p>
          <a:p>
            <a:pPr eaLnBrk="1" hangingPunct="1"/>
            <a:endParaRPr lang="pt-BR" sz="1600" b="1" dirty="0">
              <a:latin typeface="+mn-lt"/>
            </a:endParaRPr>
          </a:p>
          <a:p>
            <a:pPr eaLnBrk="1" hangingPunct="1"/>
            <a:r>
              <a:rPr lang="pt-BR" sz="1600" b="1" dirty="0">
                <a:latin typeface="+mn-lt"/>
              </a:rPr>
              <a:t>Desenvolvimento Humano (situa as pessoas no centro do desenvolvimento, trata da promoção do potencial das pessoas, qualidade de vida, liberdade, </a:t>
            </a:r>
            <a:r>
              <a:rPr lang="pt-BR" sz="1600" b="1" dirty="0" err="1">
                <a:latin typeface="+mn-lt"/>
              </a:rPr>
              <a:t>etc</a:t>
            </a:r>
            <a:r>
              <a:rPr lang="pt-BR" sz="1600" b="1" dirty="0">
                <a:latin typeface="+mn-lt"/>
              </a:rPr>
              <a:t>) – conceito de Amartya </a:t>
            </a:r>
            <a:r>
              <a:rPr lang="pt-BR" sz="1600" b="1" dirty="0" err="1">
                <a:latin typeface="+mn-lt"/>
              </a:rPr>
              <a:t>Sen</a:t>
            </a:r>
            <a:r>
              <a:rPr lang="pt-BR" sz="1600" b="1" dirty="0">
                <a:latin typeface="+mn-lt"/>
              </a:rPr>
              <a:t> </a:t>
            </a:r>
          </a:p>
          <a:p>
            <a:pPr eaLnBrk="1" hangingPunct="1"/>
            <a:endParaRPr lang="pt-BR" sz="1600" b="1" dirty="0">
              <a:latin typeface="+mn-lt"/>
            </a:endParaRPr>
          </a:p>
          <a:p>
            <a:pPr eaLnBrk="1" hangingPunct="1"/>
            <a:r>
              <a:rPr lang="pt-BR" sz="1600" b="1" dirty="0">
                <a:latin typeface="+mn-lt"/>
              </a:rPr>
              <a:t>Desenvolvimento Sustentável – procura satisfazer as necessidades da geração atual, sem comprometer a capacidade das gerações futuras de satisfazerem as suas próprias necessidades; significa possibilitar que as pessoas, agora e no futuro, atinjam um nível satisfatório de desenvolvimento social e econômico e de realização humana e cultural, usando racionalmente os recursos naturais e preservando as espécies e os habitats naturais</a:t>
            </a:r>
          </a:p>
          <a:p>
            <a:pPr eaLnBrk="1" hangingPunct="1"/>
            <a:endParaRPr lang="pt-BR" dirty="0"/>
          </a:p>
          <a:p>
            <a:pPr eaLnBrk="1" hangingPunct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33981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333375"/>
            <a:ext cx="6408738" cy="596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9946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Desenvolvimento Humano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t-BR" dirty="0"/>
              <a:t>Índice de Desenvolvimento Humano dos Municípios do Brasil mostram que entre 1991 e 2010, o IDHM cresceu 47,5% permitindo que sua classificação tenha mudado de Muito Baixo (0,493 em 1991) para Alto Desenvolvimento Humano (0,727 em 2010</a:t>
            </a:r>
            <a:r>
              <a:rPr lang="pt-BR" dirty="0" smtClean="0"/>
              <a:t>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5990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1752" y="399516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Taxa de Mortalidade Infantil (0 a 1 ano) por mil nascidos vivos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217" y="1595415"/>
            <a:ext cx="7512198" cy="4737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8134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Esperança de Vida ao Nascer, 1995 - 2011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576" y="1532945"/>
            <a:ext cx="7475127" cy="4724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7253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20713"/>
            <a:ext cx="7473950" cy="564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1713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Desenvolvimento Humano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pt-BR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pt-BR" dirty="0" smtClean="0"/>
              <a:t>POR</a:t>
            </a:r>
            <a:r>
              <a:rPr lang="pt-BR" dirty="0" smtClean="0"/>
              <a:t>ÉM.... Importante lembrar que vivemos n</a:t>
            </a:r>
            <a:r>
              <a:rPr lang="pt-BR" dirty="0" smtClean="0"/>
              <a:t>a região mais desigual do planeta!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9640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América Latina e Caribe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198" y="1656864"/>
            <a:ext cx="8280608" cy="4333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tângulo 4"/>
          <p:cNvSpPr/>
          <p:nvPr/>
        </p:nvSpPr>
        <p:spPr>
          <a:xfrm>
            <a:off x="229038" y="6360480"/>
            <a:ext cx="59939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000" dirty="0" smtClean="0"/>
              <a:t>Fonte: </a:t>
            </a:r>
            <a:r>
              <a:rPr lang="es-ES" sz="1000" dirty="0" err="1" smtClean="0"/>
              <a:t>Sabaini</a:t>
            </a:r>
            <a:r>
              <a:rPr lang="es-ES" sz="1000" dirty="0" smtClean="0"/>
              <a:t>; Jiménez; Podestá - </a:t>
            </a:r>
            <a:r>
              <a:rPr lang="es-ES" sz="1000" dirty="0"/>
              <a:t>Tributación, evasión y equidad en América Latina y el </a:t>
            </a:r>
            <a:r>
              <a:rPr lang="es-ES" sz="1000" dirty="0" smtClean="0"/>
              <a:t>Caribe (2010) </a:t>
            </a:r>
            <a:endParaRPr lang="pt-BR" sz="10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04282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América Latina e Caribe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777" y="1527048"/>
            <a:ext cx="7081437" cy="4632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tângulo 5"/>
          <p:cNvSpPr/>
          <p:nvPr/>
        </p:nvSpPr>
        <p:spPr>
          <a:xfrm>
            <a:off x="229038" y="6360480"/>
            <a:ext cx="59939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000" dirty="0" smtClean="0"/>
              <a:t>Fonte: </a:t>
            </a:r>
            <a:r>
              <a:rPr lang="es-ES" sz="1000" dirty="0" err="1" smtClean="0"/>
              <a:t>Sabaini</a:t>
            </a:r>
            <a:r>
              <a:rPr lang="es-ES" sz="1000" dirty="0" smtClean="0"/>
              <a:t>; Jiménez; Podestá - </a:t>
            </a:r>
            <a:r>
              <a:rPr lang="es-ES" sz="1000" dirty="0"/>
              <a:t>Tributación, evasión y equidad en América Latina y el </a:t>
            </a:r>
            <a:r>
              <a:rPr lang="es-ES" sz="1000" dirty="0" smtClean="0"/>
              <a:t>Caribe (2010) </a:t>
            </a:r>
            <a:endParaRPr lang="pt-BR" sz="10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88919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América Latina e Caribe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023" y="1435694"/>
            <a:ext cx="6166451" cy="4886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tângulo 5"/>
          <p:cNvSpPr/>
          <p:nvPr/>
        </p:nvSpPr>
        <p:spPr>
          <a:xfrm>
            <a:off x="229038" y="6360480"/>
            <a:ext cx="59939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000" dirty="0" smtClean="0"/>
              <a:t>Fonte: </a:t>
            </a:r>
            <a:r>
              <a:rPr lang="es-ES" sz="1000" dirty="0" err="1" smtClean="0"/>
              <a:t>Sabaini</a:t>
            </a:r>
            <a:r>
              <a:rPr lang="es-ES" sz="1000" dirty="0" smtClean="0"/>
              <a:t>; Jiménez; Podestá - </a:t>
            </a:r>
            <a:r>
              <a:rPr lang="es-ES" sz="1000" dirty="0"/>
              <a:t>Tributación, evasión y equidad en América Latina y el </a:t>
            </a:r>
            <a:r>
              <a:rPr lang="es-ES" sz="1000" dirty="0" smtClean="0"/>
              <a:t>Caribe (2010) </a:t>
            </a:r>
            <a:endParaRPr lang="pt-BR" sz="10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6435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6888"/>
            <a:ext cx="8534400" cy="758952"/>
          </a:xfrm>
        </p:spPr>
        <p:txBody>
          <a:bodyPr>
            <a:noAutofit/>
          </a:bodyPr>
          <a:lstStyle/>
          <a:p>
            <a:r>
              <a:rPr lang="en-US" sz="2800" dirty="0" err="1" smtClean="0"/>
              <a:t>Gasto</a:t>
            </a:r>
            <a:r>
              <a:rPr lang="en-US" sz="2800" dirty="0" smtClean="0"/>
              <a:t> per capita total com </a:t>
            </a:r>
            <a:r>
              <a:rPr lang="en-US" sz="2800" dirty="0" err="1" smtClean="0"/>
              <a:t>Saúde</a:t>
            </a:r>
            <a:r>
              <a:rPr lang="en-US" sz="2800" dirty="0" smtClean="0"/>
              <a:t> – 2000 a 2010</a:t>
            </a:r>
            <a:endParaRPr lang="en-US" sz="2800" dirty="0"/>
          </a:p>
        </p:txBody>
      </p:sp>
      <p:pic>
        <p:nvPicPr>
          <p:cNvPr id="5" name="Content Placeholder 4" descr="Captura de Tela 2014-10-29 às 11.15.36.pn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151" r="-1215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34119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1752" y="322604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pt-BR" dirty="0"/>
              <a:t>Ranking destacando os 15 países com maior crescimento do IDH no período 1970 - 2005</a:t>
            </a:r>
          </a:p>
        </p:txBody>
      </p:sp>
      <p:pic>
        <p:nvPicPr>
          <p:cNvPr id="4" name="Picture 2" descr="Macintosh HD:Users:flaviapoppe:Desktop:Captura de Tela 2014-08-31 às 21.18.45.png"/>
          <p:cNvPicPr>
            <a:picLocks noGrp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9295" y="1527175"/>
            <a:ext cx="3934969" cy="474543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tângulo 4"/>
          <p:cNvSpPr/>
          <p:nvPr/>
        </p:nvSpPr>
        <p:spPr>
          <a:xfrm>
            <a:off x="229038" y="6371435"/>
            <a:ext cx="85523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000" dirty="0" smtClean="0"/>
              <a:t>Fonte: </a:t>
            </a:r>
            <a:r>
              <a:rPr lang="en-US" sz="1000" dirty="0"/>
              <a:t>Cesar A. Hidalgo, Graphical Statistical Methods for the Representation of the Human Development Index and its Components, UNDP (2010)</a:t>
            </a:r>
            <a:endParaRPr lang="pt-BR" sz="10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40569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NOVAS TECNOLOGIAS</a:t>
            </a:r>
            <a:endParaRPr lang="en-US" dirty="0"/>
          </a:p>
        </p:txBody>
      </p:sp>
      <p:pic>
        <p:nvPicPr>
          <p:cNvPr id="4" name="Content Placeholder 3" descr="Captura de Tela 2015-07-13 às 20.17.02.pn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580" r="-1858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510003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 QUEM?</a:t>
            </a:r>
            <a:endParaRPr lang="en-US" dirty="0"/>
          </a:p>
        </p:txBody>
      </p:sp>
      <p:pic>
        <p:nvPicPr>
          <p:cNvPr id="8" name="Content Placeholder 7" descr="Captura de Tela 2015-07-13 às 20.40.16.pn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46822" r="-4682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90048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 </a:t>
            </a:r>
            <a:r>
              <a:rPr lang="pt-BR" i="1" dirty="0" smtClean="0">
                <a:hlinkClick r:id="rId2" tooltip="www.agingstats.gov"/>
              </a:rPr>
              <a:t>”According to the Centers for Disease Control and Prevention</a:t>
            </a:r>
            <a:r>
              <a:rPr lang="pt-BR" i="1" dirty="0" smtClean="0"/>
              <a:t>, a </a:t>
            </a:r>
            <a:r>
              <a:rPr lang="pt-BR" i="1" dirty="0" err="1" smtClean="0"/>
              <a:t>person</a:t>
            </a:r>
            <a:r>
              <a:rPr lang="pt-BR" i="1" dirty="0" smtClean="0"/>
              <a:t> </a:t>
            </a:r>
            <a:r>
              <a:rPr lang="pt-BR" i="1" dirty="0" err="1" smtClean="0"/>
              <a:t>who</a:t>
            </a:r>
            <a:r>
              <a:rPr lang="pt-BR" i="1" dirty="0" smtClean="0"/>
              <a:t> </a:t>
            </a:r>
            <a:r>
              <a:rPr lang="pt-BR" i="1" dirty="0" err="1" smtClean="0"/>
              <a:t>made</a:t>
            </a:r>
            <a:r>
              <a:rPr lang="pt-BR" i="1" dirty="0" smtClean="0"/>
              <a:t> it </a:t>
            </a:r>
            <a:r>
              <a:rPr lang="pt-BR" i="1" dirty="0" err="1" smtClean="0"/>
              <a:t>to</a:t>
            </a:r>
            <a:r>
              <a:rPr lang="pt-BR" i="1" dirty="0" smtClean="0"/>
              <a:t> 65 in 1900 </a:t>
            </a:r>
            <a:r>
              <a:rPr lang="pt-BR" i="1" dirty="0" err="1" smtClean="0"/>
              <a:t>could</a:t>
            </a:r>
            <a:r>
              <a:rPr lang="pt-BR" i="1" dirty="0" smtClean="0"/>
              <a:t> </a:t>
            </a:r>
            <a:r>
              <a:rPr lang="pt-BR" i="1" dirty="0" err="1" smtClean="0"/>
              <a:t>expect</a:t>
            </a:r>
            <a:r>
              <a:rPr lang="pt-BR" i="1" dirty="0" smtClean="0"/>
              <a:t> </a:t>
            </a:r>
            <a:r>
              <a:rPr lang="pt-BR" i="1" dirty="0" err="1" smtClean="0"/>
              <a:t>to</a:t>
            </a:r>
            <a:r>
              <a:rPr lang="pt-BR" i="1" dirty="0" smtClean="0"/>
              <a:t> </a:t>
            </a:r>
            <a:r>
              <a:rPr lang="pt-BR" i="1" dirty="0" err="1" smtClean="0"/>
              <a:t>live</a:t>
            </a:r>
            <a:r>
              <a:rPr lang="pt-BR" i="1" dirty="0" smtClean="0"/>
              <a:t> </a:t>
            </a:r>
            <a:r>
              <a:rPr lang="pt-BR" i="1" dirty="0" err="1" smtClean="0"/>
              <a:t>an</a:t>
            </a:r>
            <a:r>
              <a:rPr lang="pt-BR" i="1" dirty="0" smtClean="0"/>
              <a:t> </a:t>
            </a:r>
            <a:r>
              <a:rPr lang="pt-BR" i="1" dirty="0" err="1" smtClean="0"/>
              <a:t>average</a:t>
            </a:r>
            <a:r>
              <a:rPr lang="pt-BR" i="1" dirty="0" smtClean="0"/>
              <a:t> </a:t>
            </a:r>
            <a:r>
              <a:rPr lang="pt-BR" i="1" dirty="0" err="1" smtClean="0"/>
              <a:t>of</a:t>
            </a:r>
            <a:r>
              <a:rPr lang="pt-BR" i="1" dirty="0" smtClean="0"/>
              <a:t> 12 more </a:t>
            </a:r>
            <a:r>
              <a:rPr lang="pt-BR" i="1" dirty="0" err="1" smtClean="0"/>
              <a:t>years</a:t>
            </a:r>
            <a:r>
              <a:rPr lang="pt-BR" i="1" dirty="0" smtClean="0"/>
              <a:t>; </a:t>
            </a:r>
            <a:r>
              <a:rPr lang="pt-BR" i="1" dirty="0" err="1" smtClean="0"/>
              <a:t>if</a:t>
            </a:r>
            <a:r>
              <a:rPr lang="pt-BR" i="1" dirty="0" smtClean="0"/>
              <a:t> </a:t>
            </a:r>
            <a:r>
              <a:rPr lang="pt-BR" i="1" dirty="0" err="1" smtClean="0"/>
              <a:t>she</a:t>
            </a:r>
            <a:r>
              <a:rPr lang="pt-BR" i="1" dirty="0" smtClean="0"/>
              <a:t> </a:t>
            </a:r>
            <a:r>
              <a:rPr lang="pt-BR" i="1" dirty="0" err="1" smtClean="0"/>
              <a:t>made</a:t>
            </a:r>
            <a:r>
              <a:rPr lang="pt-BR" i="1" dirty="0" smtClean="0"/>
              <a:t> it </a:t>
            </a:r>
            <a:r>
              <a:rPr lang="pt-BR" i="1" dirty="0" err="1" smtClean="0"/>
              <a:t>to</a:t>
            </a:r>
            <a:r>
              <a:rPr lang="pt-BR" i="1" dirty="0" smtClean="0"/>
              <a:t> 85, </a:t>
            </a:r>
            <a:r>
              <a:rPr lang="pt-BR" i="1" dirty="0" err="1" smtClean="0"/>
              <a:t>she</a:t>
            </a:r>
            <a:r>
              <a:rPr lang="pt-BR" i="1" dirty="0" smtClean="0"/>
              <a:t> </a:t>
            </a:r>
            <a:r>
              <a:rPr lang="pt-BR" i="1" dirty="0" err="1" smtClean="0"/>
              <a:t>could</a:t>
            </a:r>
            <a:r>
              <a:rPr lang="pt-BR" i="1" dirty="0" smtClean="0"/>
              <a:t> </a:t>
            </a:r>
            <a:r>
              <a:rPr lang="pt-BR" i="1" dirty="0" err="1" smtClean="0"/>
              <a:t>expect</a:t>
            </a:r>
            <a:r>
              <a:rPr lang="pt-BR" i="1" dirty="0" smtClean="0"/>
              <a:t> </a:t>
            </a:r>
            <a:r>
              <a:rPr lang="pt-BR" i="1" dirty="0" err="1" smtClean="0"/>
              <a:t>to</a:t>
            </a:r>
            <a:r>
              <a:rPr lang="pt-BR" i="1" dirty="0" smtClean="0"/>
              <a:t> go </a:t>
            </a:r>
            <a:r>
              <a:rPr lang="pt-BR" i="1" dirty="0" err="1" smtClean="0"/>
              <a:t>another</a:t>
            </a:r>
            <a:r>
              <a:rPr lang="pt-BR" i="1" dirty="0" smtClean="0"/>
              <a:t> four </a:t>
            </a:r>
            <a:r>
              <a:rPr lang="pt-BR" i="1" dirty="0" err="1" smtClean="0"/>
              <a:t>years</a:t>
            </a:r>
            <a:r>
              <a:rPr lang="pt-BR" i="1" dirty="0" smtClean="0"/>
              <a:t>. In 2007, a 65-year-old American </a:t>
            </a:r>
            <a:r>
              <a:rPr lang="pt-BR" i="1" dirty="0" err="1" smtClean="0"/>
              <a:t>could</a:t>
            </a:r>
            <a:r>
              <a:rPr lang="pt-BR" i="1" dirty="0" smtClean="0"/>
              <a:t> </a:t>
            </a:r>
            <a:r>
              <a:rPr lang="pt-BR" i="1" dirty="0" err="1" smtClean="0"/>
              <a:t>expect</a:t>
            </a:r>
            <a:r>
              <a:rPr lang="pt-BR" i="1" dirty="0" smtClean="0"/>
              <a:t> </a:t>
            </a:r>
            <a:r>
              <a:rPr lang="pt-BR" i="1" dirty="0" err="1" smtClean="0"/>
              <a:t>to</a:t>
            </a:r>
            <a:r>
              <a:rPr lang="pt-BR" i="1" dirty="0" smtClean="0"/>
              <a:t> </a:t>
            </a:r>
            <a:r>
              <a:rPr lang="pt-BR" i="1" dirty="0" err="1" smtClean="0"/>
              <a:t>live</a:t>
            </a:r>
            <a:r>
              <a:rPr lang="pt-BR" i="1" dirty="0" smtClean="0"/>
              <a:t>, </a:t>
            </a:r>
            <a:r>
              <a:rPr lang="pt-BR" i="1" dirty="0" err="1" smtClean="0"/>
              <a:t>on</a:t>
            </a:r>
            <a:r>
              <a:rPr lang="pt-BR" i="1" dirty="0" smtClean="0"/>
              <a:t> </a:t>
            </a:r>
            <a:r>
              <a:rPr lang="pt-BR" i="1" dirty="0" err="1" smtClean="0"/>
              <a:t>average</a:t>
            </a:r>
            <a:r>
              <a:rPr lang="pt-BR" i="1" dirty="0" smtClean="0"/>
              <a:t>, </a:t>
            </a:r>
            <a:r>
              <a:rPr lang="pt-BR" i="1" dirty="0" err="1" smtClean="0"/>
              <a:t>another</a:t>
            </a:r>
            <a:r>
              <a:rPr lang="pt-BR" i="1" dirty="0" smtClean="0"/>
              <a:t> 19 </a:t>
            </a:r>
            <a:r>
              <a:rPr lang="pt-BR" i="1" dirty="0" err="1" smtClean="0"/>
              <a:t>years</a:t>
            </a:r>
            <a:r>
              <a:rPr lang="pt-BR" i="1" dirty="0" smtClean="0"/>
              <a:t>; </a:t>
            </a:r>
            <a:r>
              <a:rPr lang="pt-BR" i="1" dirty="0" err="1" smtClean="0"/>
              <a:t>if</a:t>
            </a:r>
            <a:r>
              <a:rPr lang="pt-BR" i="1" dirty="0" smtClean="0"/>
              <a:t> </a:t>
            </a:r>
            <a:r>
              <a:rPr lang="pt-BR" i="1" dirty="0" err="1" smtClean="0"/>
              <a:t>he</a:t>
            </a:r>
            <a:r>
              <a:rPr lang="pt-BR" i="1" dirty="0" smtClean="0"/>
              <a:t> </a:t>
            </a:r>
            <a:r>
              <a:rPr lang="pt-BR" i="1" dirty="0" err="1" smtClean="0"/>
              <a:t>made</a:t>
            </a:r>
            <a:r>
              <a:rPr lang="pt-BR" i="1" dirty="0" smtClean="0"/>
              <a:t> it </a:t>
            </a:r>
            <a:r>
              <a:rPr lang="pt-BR" i="1" dirty="0" err="1" smtClean="0"/>
              <a:t>to</a:t>
            </a:r>
            <a:r>
              <a:rPr lang="pt-BR" i="1" dirty="0" smtClean="0"/>
              <a:t> 85, </a:t>
            </a:r>
            <a:r>
              <a:rPr lang="pt-BR" i="1" dirty="0" err="1" smtClean="0"/>
              <a:t>he</a:t>
            </a:r>
            <a:r>
              <a:rPr lang="pt-BR" i="1" dirty="0" smtClean="0"/>
              <a:t> </a:t>
            </a:r>
            <a:r>
              <a:rPr lang="pt-BR" i="1" dirty="0" err="1" smtClean="0"/>
              <a:t>could</a:t>
            </a:r>
            <a:r>
              <a:rPr lang="pt-BR" i="1" dirty="0" smtClean="0"/>
              <a:t> </a:t>
            </a:r>
            <a:r>
              <a:rPr lang="pt-BR" i="1" dirty="0" err="1" smtClean="0"/>
              <a:t>expect</a:t>
            </a:r>
            <a:r>
              <a:rPr lang="pt-BR" i="1" dirty="0" smtClean="0"/>
              <a:t> </a:t>
            </a:r>
            <a:r>
              <a:rPr lang="pt-BR" i="1" dirty="0" err="1" smtClean="0"/>
              <a:t>to</a:t>
            </a:r>
            <a:r>
              <a:rPr lang="pt-BR" i="1" dirty="0" smtClean="0"/>
              <a:t> go </a:t>
            </a:r>
            <a:r>
              <a:rPr lang="pt-BR" i="1" dirty="0" err="1" smtClean="0"/>
              <a:t>another</a:t>
            </a:r>
            <a:r>
              <a:rPr lang="pt-BR" i="1" dirty="0" smtClean="0"/>
              <a:t> </a:t>
            </a:r>
            <a:r>
              <a:rPr lang="pt-BR" i="1" dirty="0" err="1" smtClean="0"/>
              <a:t>six</a:t>
            </a:r>
            <a:r>
              <a:rPr lang="pt-BR" i="1" dirty="0" smtClean="0"/>
              <a:t> </a:t>
            </a:r>
            <a:r>
              <a:rPr lang="pt-BR" i="1" dirty="0" err="1" smtClean="0"/>
              <a:t>years</a:t>
            </a:r>
            <a:r>
              <a:rPr lang="pt-BR" i="1" dirty="0" smtClean="0"/>
              <a:t>.”</a:t>
            </a:r>
          </a:p>
          <a:p>
            <a:pPr marL="0" indent="0">
              <a:buNone/>
            </a:pPr>
            <a:r>
              <a:rPr lang="en-US" sz="2000" dirty="0" err="1" smtClean="0"/>
              <a:t>Fonte</a:t>
            </a:r>
            <a:r>
              <a:rPr lang="en-US" sz="2000" dirty="0" smtClean="0"/>
              <a:t>: The Washington Post 17/2/12</a:t>
            </a:r>
            <a:endParaRPr lang="en-US" sz="20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4152" y="260872"/>
            <a:ext cx="8534400" cy="758952"/>
          </a:xfrm>
          <a:prstGeom prst="rect">
            <a:avLst/>
          </a:prstGeom>
        </p:spPr>
        <p:txBody>
          <a:bodyPr vert="horz" anchor="b">
            <a:normAutofit fontScale="97500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300" kern="1200">
                <a:solidFill>
                  <a:schemeClr val="accent3">
                    <a:shade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“</a:t>
            </a:r>
            <a:r>
              <a:rPr lang="en-US" dirty="0" err="1" smtClean="0"/>
              <a:t>Custo</a:t>
            </a:r>
            <a:r>
              <a:rPr lang="en-US" dirty="0" smtClean="0"/>
              <a:t> </a:t>
            </a:r>
            <a:r>
              <a:rPr lang="en-US" dirty="0" smtClean="0"/>
              <a:t>Marginal </a:t>
            </a:r>
            <a:r>
              <a:rPr lang="en-US" dirty="0" err="1" smtClean="0"/>
              <a:t>é</a:t>
            </a:r>
            <a:r>
              <a:rPr lang="en-US" dirty="0" smtClean="0"/>
              <a:t> ALTO</a:t>
            </a:r>
            <a:r>
              <a:rPr lang="en-US" dirty="0" smtClean="0"/>
              <a:t>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098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Propostas....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endParaRPr lang="pt-BR" dirty="0"/>
          </a:p>
          <a:p>
            <a:endParaRPr lang="pt-BR" dirty="0"/>
          </a:p>
        </p:txBody>
      </p:sp>
      <p:sp>
        <p:nvSpPr>
          <p:cNvPr id="4" name="Espaço Reservado para Conteúdo 2"/>
          <p:cNvSpPr txBox="1">
            <a:spLocks/>
          </p:cNvSpPr>
          <p:nvPr/>
        </p:nvSpPr>
        <p:spPr>
          <a:xfrm>
            <a:off x="685800" y="2147888"/>
            <a:ext cx="7772400" cy="4114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mtClean="0"/>
              <a:t>Para colocar o SUS como prioridade é necessário:</a:t>
            </a:r>
          </a:p>
          <a:p>
            <a:r>
              <a:rPr lang="pt-BR" smtClean="0"/>
              <a:t>(i) recuperar a participação de recursos federais no financiamento do SUS;</a:t>
            </a:r>
          </a:p>
          <a:p>
            <a:r>
              <a:rPr lang="pt-BR" smtClean="0"/>
              <a:t>(ii) estabelecer limites ao incentivo – via renúncia fiscal – à atenção privada – sinalizando para a sociedade a prioridade dada ao SUS ; </a:t>
            </a:r>
          </a:p>
          <a:p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4171381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Adjacência">
  <a:themeElements>
    <a:clrScheme name="Symphony">
      <a:dk1>
        <a:sysClr val="windowText" lastClr="000000"/>
      </a:dk1>
      <a:lt1>
        <a:sysClr val="window" lastClr="FFFFFF"/>
      </a:lt1>
      <a:dk2>
        <a:srgbClr val="241F00"/>
      </a:dk2>
      <a:lt2>
        <a:srgbClr val="E5E9F7"/>
      </a:lt2>
      <a:accent1>
        <a:srgbClr val="AE0000"/>
      </a:accent1>
      <a:accent2>
        <a:srgbClr val="63457F"/>
      </a:accent2>
      <a:accent3>
        <a:srgbClr val="255775"/>
      </a:accent3>
      <a:accent4>
        <a:srgbClr val="A47C0C"/>
      </a:accent4>
      <a:accent5>
        <a:srgbClr val="39378D"/>
      </a:accent5>
      <a:accent6>
        <a:srgbClr val="680039"/>
      </a:accent6>
      <a:hlink>
        <a:srgbClr val="0000FF"/>
      </a:hlink>
      <a:folHlink>
        <a:srgbClr val="800080"/>
      </a:folHlink>
    </a:clrScheme>
    <a:fontScheme name="Escritório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ência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Retrospectiva">
  <a:themeElements>
    <a:clrScheme name="Personalizada 2">
      <a:dk1>
        <a:srgbClr val="000000"/>
      </a:dk1>
      <a:lt1>
        <a:sysClr val="window" lastClr="FFFFFF"/>
      </a:lt1>
      <a:dk2>
        <a:srgbClr val="696969"/>
      </a:dk2>
      <a:lt2>
        <a:srgbClr val="CCDDEA"/>
      </a:lt2>
      <a:accent1>
        <a:srgbClr val="F7CD9D"/>
      </a:accent1>
      <a:accent2>
        <a:srgbClr val="464646"/>
      </a:accent2>
      <a:accent3>
        <a:srgbClr val="00206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iva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ppt/theme/theme4.xml><?xml version="1.0" encoding="utf-8"?>
<a:theme xmlns:a="http://schemas.openxmlformats.org/drawingml/2006/main" name="1_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Personalizada 2">
    <a:dk1>
      <a:srgbClr val="000000"/>
    </a:dk1>
    <a:lt1>
      <a:sysClr val="window" lastClr="FFFFFF"/>
    </a:lt1>
    <a:dk2>
      <a:srgbClr val="696969"/>
    </a:dk2>
    <a:lt2>
      <a:srgbClr val="CCDDEA"/>
    </a:lt2>
    <a:accent1>
      <a:srgbClr val="F7CD9D"/>
    </a:accent1>
    <a:accent2>
      <a:srgbClr val="464646"/>
    </a:accent2>
    <a:accent3>
      <a:srgbClr val="00206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iva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iva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Civic.thmx</Template>
  <TotalTime>22058</TotalTime>
  <Words>1207</Words>
  <Application>Microsoft Macintosh PowerPoint</Application>
  <PresentationFormat>On-screen Show (4:3)</PresentationFormat>
  <Paragraphs>142</Paragraphs>
  <Slides>26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Civic</vt:lpstr>
      <vt:lpstr>Adjacência</vt:lpstr>
      <vt:lpstr>Retrospectiva</vt:lpstr>
      <vt:lpstr>1_Civic</vt:lpstr>
      <vt:lpstr>A proposta do Movimento da Reforma Sanitária Brasileira e o SUS: perspectivas e lutas</vt:lpstr>
      <vt:lpstr>Crise Econômica e Política</vt:lpstr>
      <vt:lpstr>PowerPoint Presentation</vt:lpstr>
      <vt:lpstr>Crise Econômica e Política</vt:lpstr>
      <vt:lpstr>Financiamento SAÚDE</vt:lpstr>
      <vt:lpstr>PowerPoint Presentation</vt:lpstr>
      <vt:lpstr>PowerPoint Presentation</vt:lpstr>
      <vt:lpstr>Financiamento SAÚDE</vt:lpstr>
      <vt:lpstr>Financiamento SAÚDE</vt:lpstr>
      <vt:lpstr>Demonstrativo dos Riscos da EC 86 para o valor da aplicação mínima em ASPS</vt:lpstr>
      <vt:lpstr>Saúde sob a ótica do DESENVOLVIMENTO</vt:lpstr>
      <vt:lpstr>PowerPoint Presentation</vt:lpstr>
      <vt:lpstr>Desenvolvimento Humano</vt:lpstr>
      <vt:lpstr>Taxa de Mortalidade Infantil (0 a 1 ano) por mil nascidos vivos</vt:lpstr>
      <vt:lpstr>Esperança de Vida ao Nascer, 1995 - 2011</vt:lpstr>
      <vt:lpstr>PowerPoint Presentation</vt:lpstr>
      <vt:lpstr>Desenvolvimento Humano</vt:lpstr>
      <vt:lpstr>América Latina e Caribe</vt:lpstr>
      <vt:lpstr>América Latina e Caribe</vt:lpstr>
      <vt:lpstr>América Latina e Caribe</vt:lpstr>
      <vt:lpstr>Gasto per capita total com Saúde – 2000 a 2010</vt:lpstr>
      <vt:lpstr>Ranking destacando os 15 países com maior crescimento do IDH no período 1970 - 2005</vt:lpstr>
      <vt:lpstr>NOVAS TECNOLOGIAS</vt:lpstr>
      <vt:lpstr>PARA QUEM?</vt:lpstr>
      <vt:lpstr>PowerPoint Presentation</vt:lpstr>
      <vt:lpstr>Propostas....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PANORAMA</dc:title>
  <dc:creator>Flavia Poppe</dc:creator>
  <cp:lastModifiedBy>Flavia Poppe</cp:lastModifiedBy>
  <cp:revision>101</cp:revision>
  <cp:lastPrinted>2015-07-15T16:28:56Z</cp:lastPrinted>
  <dcterms:created xsi:type="dcterms:W3CDTF">2014-09-20T20:15:27Z</dcterms:created>
  <dcterms:modified xsi:type="dcterms:W3CDTF">2015-08-14T13:14:53Z</dcterms:modified>
</cp:coreProperties>
</file>