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9" r:id="rId3"/>
    <p:sldId id="258" r:id="rId4"/>
    <p:sldId id="260" r:id="rId5"/>
    <p:sldId id="261" r:id="rId6"/>
    <p:sldId id="262" r:id="rId7"/>
    <p:sldId id="265" r:id="rId8"/>
    <p:sldId id="264" r:id="rId9"/>
    <p:sldId id="266" r:id="rId10"/>
    <p:sldId id="267" r:id="rId11"/>
    <p:sldId id="268" r:id="rId12"/>
    <p:sldId id="269" r:id="rId13"/>
    <p:sldId id="263" r:id="rId14"/>
    <p:sldId id="270" r:id="rId15"/>
    <p:sldId id="271" r:id="rId16"/>
    <p:sldId id="272" r:id="rId17"/>
    <p:sldId id="274" r:id="rId18"/>
    <p:sldId id="276" r:id="rId19"/>
    <p:sldId id="277" r:id="rId20"/>
    <p:sldId id="275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0D73F-F338-4229-B63F-153D13369545}" type="datetimeFigureOut">
              <a:rPr lang="pt-BR" smtClean="0"/>
              <a:t>14/08/2015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A4A81-89CA-4AC3-A91B-212B89108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46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C46DF-BE1E-44AF-959C-C061B6E86DD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66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C8803F4-DE9E-42F6-87EB-A67BACFE2A7C}" type="datetimeFigureOut">
              <a:rPr lang="pt-BR" smtClean="0"/>
              <a:t>13/08/2015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84BD7A2-03D5-4C2E-A7D8-72BDAFBBF88A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Saúde na conjuntura atual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Maria de Fátima </a:t>
            </a:r>
            <a:r>
              <a:rPr lang="pt-BR" dirty="0" err="1" smtClean="0"/>
              <a:t>Siliansky</a:t>
            </a:r>
            <a:r>
              <a:rPr lang="pt-BR" dirty="0" smtClean="0"/>
              <a:t> de </a:t>
            </a:r>
            <a:r>
              <a:rPr lang="pt-BR" dirty="0" err="1" smtClean="0"/>
              <a:t>Andreazzi</a:t>
            </a:r>
            <a:endParaRPr lang="pt-BR" dirty="0" smtClean="0"/>
          </a:p>
          <a:p>
            <a:r>
              <a:rPr lang="pt-BR" sz="3000" dirty="0" smtClean="0"/>
              <a:t>CEBES-RJ, Agosto de 2015</a:t>
            </a:r>
            <a:endParaRPr lang="pt-BR" sz="3000" dirty="0"/>
          </a:p>
        </p:txBody>
      </p:sp>
      <p:pic>
        <p:nvPicPr>
          <p:cNvPr id="1026" name="Picture 2" descr="Frente Nacional Contra a Privatização da Saú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11430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572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Frente: como surgiu, objetivos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Crescimento após 2010</a:t>
            </a:r>
          </a:p>
          <a:p>
            <a:r>
              <a:rPr lang="pt-BR" dirty="0" smtClean="0"/>
              <a:t>Articulação inicial: em torno da </a:t>
            </a:r>
            <a:r>
              <a:rPr lang="pt-BR" dirty="0" err="1" smtClean="0"/>
              <a:t>ADIn</a:t>
            </a:r>
            <a:r>
              <a:rPr lang="pt-BR" dirty="0" smtClean="0"/>
              <a:t> que questiona as Organizações Sociais</a:t>
            </a:r>
          </a:p>
          <a:p>
            <a:r>
              <a:rPr lang="pt-BR" dirty="0" smtClean="0"/>
              <a:t>Defesa direito constitucional a saúde e do sistema público, estatal, gratuito e de qualidade</a:t>
            </a:r>
          </a:p>
          <a:p>
            <a:r>
              <a:rPr lang="pt-BR" dirty="0" smtClean="0"/>
              <a:t>Caráter suprapartidário, articulação de organizações da sociedade civil, movimentos sociais, grupos de pesquisa, indivíduos.</a:t>
            </a:r>
          </a:p>
          <a:p>
            <a:r>
              <a:rPr lang="pt-BR" dirty="0" smtClean="0"/>
              <a:t>Funciona por consenso</a:t>
            </a:r>
          </a:p>
          <a:p>
            <a:r>
              <a:rPr lang="pt-BR" dirty="0" smtClean="0"/>
              <a:t>V Seminários Nacionais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7438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-Mvx9akbeFl8/VYSsUY2uhBI/AAAAAAAAGQs/kj6QosCyJg4/s400/Sli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45" y="927728"/>
            <a:ext cx="6887423" cy="516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577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Privatização da saúde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Multifacetado</a:t>
            </a:r>
          </a:p>
          <a:p>
            <a:r>
              <a:rPr lang="pt-BR" dirty="0" smtClean="0"/>
              <a:t>Ao lado do crescimento apoiado pelo estado, de planos privados de saúde</a:t>
            </a:r>
          </a:p>
          <a:p>
            <a:r>
              <a:rPr lang="pt-BR" dirty="0" smtClean="0"/>
              <a:t>O SUS ampliava sua histórica parceria com o setor privado na prestação de serviços com a privatização da gestão de unidades e programas através dos chamados “novos modelos de gestão”: Fundações de direito privado, EBSERH, Organizações Sociais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6015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Novos modelos criados pelo estado seriam privatização?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Para responder – </a:t>
            </a:r>
            <a:r>
              <a:rPr lang="pt-BR" dirty="0" smtClean="0"/>
              <a:t>Caracterizar a crise estrutural do capital na contemporaneidade, dentro de um contexto internacional e nacional e seus impactos sobre os sistemas de saúde universais.</a:t>
            </a:r>
          </a:p>
          <a:p>
            <a:pPr marL="0" indent="0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116222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Duas grandes explicações para a crise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>
            <a:normAutofit fontScale="77500" lnSpcReduction="20000"/>
          </a:bodyPr>
          <a:lstStyle/>
          <a:p>
            <a:r>
              <a:rPr lang="pt-BR" b="1" dirty="0" smtClean="0"/>
              <a:t>Financeira </a:t>
            </a:r>
            <a:r>
              <a:rPr lang="pt-BR" dirty="0" smtClean="0"/>
              <a:t>– solução controle do capital financeiro, investimentos produtivos</a:t>
            </a:r>
          </a:p>
          <a:p>
            <a:pPr lvl="1"/>
            <a:r>
              <a:rPr lang="pt-BR" dirty="0" smtClean="0"/>
              <a:t>Crítica: dividir burguesia em frações financeira e industrial de serviços com interesses divergentes. Deposita confiança em mudanças de perspectiva das chamadas “elites” (que devem ser convencidas, </a:t>
            </a:r>
            <a:r>
              <a:rPr lang="pt-BR" dirty="0" err="1" smtClean="0"/>
              <a:t>etc</a:t>
            </a:r>
            <a:r>
              <a:rPr lang="pt-BR" dirty="0" smtClean="0"/>
              <a:t>)</a:t>
            </a:r>
          </a:p>
          <a:p>
            <a:pPr lvl="1"/>
            <a:endParaRPr lang="pt-BR" dirty="0"/>
          </a:p>
          <a:p>
            <a:r>
              <a:rPr lang="pt-BR" b="1" dirty="0" smtClean="0"/>
              <a:t>Estrutural</a:t>
            </a:r>
            <a:r>
              <a:rPr lang="pt-BR" dirty="0" smtClean="0"/>
              <a:t> – tendência decrescente da taxa de juros – desvio financeiro como consequência (crise de realização), políticas anticíclicas não fazem mais efeito mas dívida pública importante </a:t>
            </a:r>
            <a:r>
              <a:rPr lang="pt-BR" dirty="0" err="1" smtClean="0"/>
              <a:t>locus</a:t>
            </a:r>
            <a:r>
              <a:rPr lang="pt-BR" dirty="0" smtClean="0"/>
              <a:t> de especulação. </a:t>
            </a:r>
          </a:p>
          <a:p>
            <a:pPr lvl="1"/>
            <a:r>
              <a:rPr lang="pt-BR" dirty="0" smtClean="0"/>
              <a:t>Contradição política: grande burguesia financeira X demais classes; nações oprimidas X nações opressoras</a:t>
            </a:r>
          </a:p>
          <a:p>
            <a:pPr lvl="2"/>
            <a:r>
              <a:rPr lang="pt-BR" dirty="0" err="1"/>
              <a:t>S</a:t>
            </a:r>
            <a:r>
              <a:rPr lang="pt-BR" dirty="0" err="1" smtClean="0"/>
              <a:t>uperexploração</a:t>
            </a:r>
            <a:r>
              <a:rPr lang="pt-BR" dirty="0" smtClean="0"/>
              <a:t> dos trabalhadores e das nações oprimidas (semicolônias) através dos mecanismos do comércio desigual, da dívida pública e da precarização do trabalho assalariado e manutenção do trabalho pré-capitalista (acumulação por espoliação)</a:t>
            </a:r>
          </a:p>
          <a:p>
            <a:pPr lvl="2"/>
            <a:r>
              <a:rPr lang="pt-BR" dirty="0" smtClean="0"/>
              <a:t>Solução passa pelas massas – povos, trabalhadores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8929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Importância da indústria de bens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Inovações – produtividade decrescente </a:t>
            </a:r>
          </a:p>
          <a:p>
            <a:endParaRPr lang="pt-BR" dirty="0"/>
          </a:p>
          <a:p>
            <a:r>
              <a:rPr lang="pt-BR" dirty="0" smtClean="0"/>
              <a:t>Grandes empresas</a:t>
            </a:r>
          </a:p>
          <a:p>
            <a:r>
              <a:rPr lang="pt-BR" dirty="0" smtClean="0"/>
              <a:t>Concentração – 15 multinacionais dominavam a indústria em 2004</a:t>
            </a:r>
          </a:p>
          <a:p>
            <a:r>
              <a:rPr lang="pt-BR" dirty="0"/>
              <a:t>Harvey (2004) – Atividades de P e D concentradas nos EUA </a:t>
            </a:r>
            <a:r>
              <a:rPr lang="pt-BR" dirty="0" smtClean="0"/>
              <a:t>–superproteção </a:t>
            </a:r>
            <a:r>
              <a:rPr lang="pt-BR" dirty="0"/>
              <a:t>as patentes. Nova onda de inovação em como principais candidatos a biotecnologia e a tecnologia médica. 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7742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Anos 1990 e 2000 – constituição do grande capital nos serviços de saúde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Superprodução industrial – medicamentos e equipamentos</a:t>
            </a:r>
          </a:p>
          <a:p>
            <a:r>
              <a:rPr lang="pt-BR" dirty="0" smtClean="0"/>
              <a:t>Mudanças tecnológicas na área de serviços - tecnologias de automatização, informação e comunicação:</a:t>
            </a:r>
          </a:p>
          <a:p>
            <a:pPr lvl="1"/>
            <a:r>
              <a:rPr lang="pt-BR" dirty="0"/>
              <a:t>C</a:t>
            </a:r>
            <a:r>
              <a:rPr lang="pt-BR" dirty="0" smtClean="0"/>
              <a:t>oncentração de capital nos laboratórios de análises clínicas</a:t>
            </a:r>
          </a:p>
          <a:p>
            <a:pPr lvl="1"/>
            <a:r>
              <a:rPr lang="pt-BR" dirty="0"/>
              <a:t>C</a:t>
            </a:r>
            <a:r>
              <a:rPr lang="pt-BR" dirty="0" smtClean="0"/>
              <a:t>oncentração de capital como cadeias de hospitais</a:t>
            </a:r>
          </a:p>
          <a:p>
            <a:pPr lvl="1"/>
            <a:r>
              <a:rPr lang="pt-BR" dirty="0" smtClean="0"/>
              <a:t>Logística de serviços como área de expansão de capital</a:t>
            </a:r>
          </a:p>
          <a:p>
            <a:pPr lvl="1"/>
            <a:r>
              <a:rPr lang="pt-BR" dirty="0" smtClean="0"/>
              <a:t> Expansão do </a:t>
            </a:r>
            <a:r>
              <a:rPr lang="pt-BR" i="1" dirty="0" err="1" smtClean="0"/>
              <a:t>managed</a:t>
            </a:r>
            <a:r>
              <a:rPr lang="pt-BR" i="1" dirty="0" smtClean="0"/>
              <a:t> </a:t>
            </a:r>
            <a:r>
              <a:rPr lang="pt-BR" i="1" dirty="0" err="1" smtClean="0"/>
              <a:t>care</a:t>
            </a:r>
            <a:r>
              <a:rPr lang="pt-BR" i="1" dirty="0" smtClean="0"/>
              <a:t>.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9159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1 Wal-Mart </a:t>
            </a:r>
            <a:r>
              <a:rPr lang="pt-BR" dirty="0" err="1" smtClean="0"/>
              <a:t>stores</a:t>
            </a:r>
            <a:r>
              <a:rPr lang="pt-BR" dirty="0" smtClean="0"/>
              <a:t>       US 258 </a:t>
            </a:r>
            <a:r>
              <a:rPr lang="pt-BR" dirty="0" err="1"/>
              <a:t>b</a:t>
            </a:r>
            <a:r>
              <a:rPr lang="pt-BR" dirty="0" err="1" smtClean="0"/>
              <a:t>illion</a:t>
            </a:r>
            <a:endParaRPr lang="pt-BR" dirty="0" smtClean="0"/>
          </a:p>
          <a:p>
            <a:r>
              <a:rPr lang="pt-BR" dirty="0" smtClean="0"/>
              <a:t>5 General Electric        US 134 </a:t>
            </a:r>
            <a:r>
              <a:rPr lang="pt-BR" dirty="0" err="1" smtClean="0"/>
              <a:t>billion</a:t>
            </a:r>
            <a:endParaRPr lang="pt-BR" dirty="0" smtClean="0"/>
          </a:p>
          <a:p>
            <a:r>
              <a:rPr lang="pt-BR" dirty="0" smtClean="0"/>
              <a:t>7 Conoco Philips          US 99 </a:t>
            </a:r>
            <a:r>
              <a:rPr lang="pt-BR" dirty="0" err="1" smtClean="0"/>
              <a:t>billion</a:t>
            </a:r>
            <a:endParaRPr lang="pt-BR" dirty="0" smtClean="0"/>
          </a:p>
          <a:p>
            <a:r>
              <a:rPr lang="pt-BR" dirty="0" smtClean="0"/>
              <a:t>17 Cardinal Health       US 56 </a:t>
            </a:r>
            <a:r>
              <a:rPr lang="pt-BR" dirty="0" err="1" smtClean="0"/>
              <a:t>billion</a:t>
            </a:r>
            <a:endParaRPr lang="pt-BR" dirty="0" smtClean="0"/>
          </a:p>
          <a:p>
            <a:endParaRPr lang="pt-BR" dirty="0"/>
          </a:p>
          <a:p>
            <a:r>
              <a:rPr lang="pt-BR" dirty="0" smtClean="0"/>
              <a:t>25 Pfizer                     US 46 </a:t>
            </a:r>
            <a:r>
              <a:rPr lang="pt-BR" dirty="0" err="1"/>
              <a:t>b</a:t>
            </a:r>
            <a:r>
              <a:rPr lang="pt-BR" dirty="0" err="1" smtClean="0"/>
              <a:t>illion</a:t>
            </a:r>
            <a:endParaRPr lang="pt-BR" dirty="0" smtClean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algn="r"/>
            <a:r>
              <a:rPr lang="pt-BR" dirty="0" err="1" smtClean="0"/>
              <a:t>Source</a:t>
            </a:r>
            <a:r>
              <a:rPr lang="pt-BR" dirty="0" smtClean="0"/>
              <a:t>: Global </a:t>
            </a:r>
            <a:r>
              <a:rPr lang="pt-BR" dirty="0" err="1" smtClean="0"/>
              <a:t>Policy</a:t>
            </a:r>
            <a:r>
              <a:rPr lang="pt-BR" dirty="0" smtClean="0"/>
              <a:t> </a:t>
            </a:r>
            <a:r>
              <a:rPr lang="pt-BR" dirty="0" err="1" smtClean="0"/>
              <a:t>Forum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100 </a:t>
            </a:r>
            <a:r>
              <a:rPr lang="pt-BR" dirty="0" err="1" smtClean="0"/>
              <a:t>largest</a:t>
            </a:r>
            <a:r>
              <a:rPr lang="pt-BR" dirty="0" smtClean="0"/>
              <a:t> </a:t>
            </a:r>
            <a:r>
              <a:rPr lang="pt-BR" dirty="0" err="1" smtClean="0"/>
              <a:t>corporations</a:t>
            </a:r>
            <a:r>
              <a:rPr lang="pt-BR" dirty="0" smtClean="0"/>
              <a:t> in </a:t>
            </a:r>
            <a:r>
              <a:rPr lang="pt-BR" dirty="0" err="1" smtClean="0"/>
              <a:t>revenues</a:t>
            </a:r>
            <a:r>
              <a:rPr lang="pt-BR" dirty="0" smtClean="0"/>
              <a:t> (</a:t>
            </a:r>
            <a:r>
              <a:rPr lang="pt-BR" dirty="0"/>
              <a:t>2004) </a:t>
            </a:r>
          </a:p>
        </p:txBody>
      </p:sp>
    </p:spTree>
    <p:extLst>
      <p:ext uri="{BB962C8B-B14F-4D97-AF65-F5344CB8AC3E}">
        <p14:creationId xmlns:p14="http://schemas.microsoft.com/office/powerpoint/2010/main" val="4011161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/>
              <a:t>Ranking diferente aumentando a participação de seguradoras de saúde, mantem-se indústrias com linhas de equipamentos biomédicos de alta complexidade e Cardinal. </a:t>
            </a:r>
          </a:p>
          <a:p>
            <a:r>
              <a:rPr lang="pt-BR" dirty="0" smtClean="0"/>
              <a:t>1 Wal-Mart </a:t>
            </a:r>
            <a:r>
              <a:rPr lang="pt-BR" dirty="0" err="1" smtClean="0"/>
              <a:t>Stores</a:t>
            </a:r>
            <a:r>
              <a:rPr lang="pt-BR" dirty="0" smtClean="0"/>
              <a:t>                                    US 378 </a:t>
            </a:r>
            <a:r>
              <a:rPr lang="pt-BR" dirty="0" err="1" smtClean="0"/>
              <a:t>billion</a:t>
            </a:r>
            <a:endParaRPr lang="pt-BR" dirty="0" smtClean="0"/>
          </a:p>
          <a:p>
            <a:r>
              <a:rPr lang="pt-BR" dirty="0" smtClean="0"/>
              <a:t>7 ING </a:t>
            </a:r>
            <a:r>
              <a:rPr lang="pt-BR" dirty="0" err="1" smtClean="0"/>
              <a:t>Group</a:t>
            </a:r>
            <a:r>
              <a:rPr lang="pt-BR" dirty="0" smtClean="0"/>
              <a:t>                                             US 201 </a:t>
            </a:r>
            <a:r>
              <a:rPr lang="pt-BR" dirty="0" err="1" smtClean="0"/>
              <a:t>billion</a:t>
            </a:r>
            <a:endParaRPr lang="pt-BR" dirty="0" smtClean="0"/>
          </a:p>
          <a:p>
            <a:r>
              <a:rPr lang="pt-BR" dirty="0" smtClean="0"/>
              <a:t>10 Conoco Philips                                     US 178 </a:t>
            </a:r>
            <a:r>
              <a:rPr lang="pt-BR" dirty="0" err="1" smtClean="0"/>
              <a:t>billion</a:t>
            </a:r>
            <a:endParaRPr lang="pt-BR" dirty="0" smtClean="0"/>
          </a:p>
          <a:p>
            <a:r>
              <a:rPr lang="pt-BR" dirty="0" smtClean="0"/>
              <a:t>12 General Electric                                    US 176 </a:t>
            </a:r>
            <a:r>
              <a:rPr lang="pt-BR" dirty="0" err="1" smtClean="0"/>
              <a:t>billion</a:t>
            </a:r>
            <a:endParaRPr lang="pt-BR" dirty="0" smtClean="0"/>
          </a:p>
          <a:p>
            <a:r>
              <a:rPr lang="pt-BR" dirty="0" smtClean="0"/>
              <a:t>14 AXA                                                      US 162 </a:t>
            </a:r>
            <a:r>
              <a:rPr lang="pt-BR" dirty="0" err="1" smtClean="0"/>
              <a:t>billion</a:t>
            </a:r>
            <a:endParaRPr lang="pt-BR" dirty="0" smtClean="0"/>
          </a:p>
          <a:p>
            <a:r>
              <a:rPr lang="pt-BR" dirty="0" smtClean="0"/>
              <a:t>22 Allianz                                                  US 140 </a:t>
            </a:r>
            <a:r>
              <a:rPr lang="pt-BR" dirty="0" err="1" smtClean="0"/>
              <a:t>billion</a:t>
            </a:r>
            <a:endParaRPr lang="pt-BR" dirty="0" smtClean="0"/>
          </a:p>
          <a:p>
            <a:r>
              <a:rPr lang="pt-BR" dirty="0" smtClean="0"/>
              <a:t>35 American </a:t>
            </a:r>
            <a:r>
              <a:rPr lang="pt-BR" dirty="0" err="1" smtClean="0"/>
              <a:t>International</a:t>
            </a:r>
            <a:r>
              <a:rPr lang="pt-BR" dirty="0" smtClean="0"/>
              <a:t> </a:t>
            </a:r>
            <a:r>
              <a:rPr lang="pt-BR" dirty="0" err="1" smtClean="0"/>
              <a:t>Group</a:t>
            </a:r>
            <a:r>
              <a:rPr lang="pt-BR" dirty="0" smtClean="0"/>
              <a:t>              US 110 </a:t>
            </a:r>
            <a:r>
              <a:rPr lang="pt-BR" dirty="0" err="1" smtClean="0"/>
              <a:t>billon</a:t>
            </a:r>
            <a:r>
              <a:rPr lang="pt-BR" dirty="0" smtClean="0"/>
              <a:t> </a:t>
            </a:r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79 Procter </a:t>
            </a:r>
            <a:r>
              <a:rPr lang="pt-BR" dirty="0" err="1" smtClean="0"/>
              <a:t>and</a:t>
            </a:r>
            <a:r>
              <a:rPr lang="pt-BR" dirty="0" smtClean="0"/>
              <a:t> Gamble           US 76 </a:t>
            </a:r>
            <a:r>
              <a:rPr lang="pt-BR" dirty="0" err="1" smtClean="0"/>
              <a:t>billion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2008 – após crise financeira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3993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Evolução temporal do complexo médico-industrial (anos 90-)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Concentração nos seguros – </a:t>
            </a:r>
          </a:p>
          <a:p>
            <a:pPr marL="109728" indent="0">
              <a:buNone/>
            </a:pPr>
            <a:endParaRPr lang="pt-BR" dirty="0" smtClean="0"/>
          </a:p>
          <a:p>
            <a:r>
              <a:rPr lang="pt-BR" dirty="0" smtClean="0"/>
              <a:t>Concentração nos serviços – redes de hospitais, laboratórios e clínicas de Imagem; redes de comercialização de medicamentos (farmácias</a:t>
            </a:r>
            <a:r>
              <a:rPr lang="pt-BR" dirty="0" smtClean="0"/>
              <a:t>)</a:t>
            </a:r>
          </a:p>
          <a:p>
            <a:endParaRPr lang="pt-BR" dirty="0" smtClean="0"/>
          </a:p>
          <a:p>
            <a:r>
              <a:rPr lang="pt-BR" dirty="0"/>
              <a:t>Internacionalização das empresas de serviços</a:t>
            </a:r>
          </a:p>
          <a:p>
            <a:r>
              <a:rPr lang="pt-BR" dirty="0"/>
              <a:t>United Health </a:t>
            </a:r>
            <a:r>
              <a:rPr lang="pt-BR" dirty="0" err="1"/>
              <a:t>Group</a:t>
            </a:r>
            <a:r>
              <a:rPr lang="pt-BR" dirty="0"/>
              <a:t> – atuava em 40 </a:t>
            </a:r>
            <a:r>
              <a:rPr lang="pt-BR" dirty="0" smtClean="0"/>
              <a:t>países </a:t>
            </a:r>
            <a:endParaRPr lang="pt-BR" dirty="0"/>
          </a:p>
          <a:p>
            <a:endParaRPr lang="pt-BR" dirty="0"/>
          </a:p>
          <a:p>
            <a:r>
              <a:rPr lang="pt-BR" dirty="0" smtClean="0"/>
              <a:t>Consequências:</a:t>
            </a:r>
          </a:p>
          <a:p>
            <a:pPr lvl="1"/>
            <a:r>
              <a:rPr lang="pt-BR" dirty="0" smtClean="0">
                <a:solidFill>
                  <a:srgbClr val="FF0000"/>
                </a:solidFill>
              </a:rPr>
              <a:t>Katz – “aumento da pugna distributiva”</a:t>
            </a:r>
          </a:p>
          <a:p>
            <a:pPr lvl="1"/>
            <a:r>
              <a:rPr lang="pt-BR" dirty="0" smtClean="0"/>
              <a:t>Marx – concentração do capital industrial e do capital comercial – briga pela parcela da mais-valia  </a:t>
            </a:r>
          </a:p>
          <a:p>
            <a:pPr lvl="1"/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317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“Inovações” derivadas da nova pugna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536504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Indústria – se desloca em direção ao serviço – maior estabilidade e controle da demanda </a:t>
            </a:r>
          </a:p>
          <a:p>
            <a:pPr lvl="1"/>
            <a:r>
              <a:rPr lang="pt-BR" dirty="0" smtClean="0"/>
              <a:t>Hemodiálise (</a:t>
            </a:r>
            <a:r>
              <a:rPr lang="pt-BR" dirty="0" err="1" smtClean="0"/>
              <a:t>Frensenius</a:t>
            </a:r>
            <a:r>
              <a:rPr lang="pt-BR" dirty="0" smtClean="0"/>
              <a:t>), PBM, empresas de </a:t>
            </a:r>
            <a:r>
              <a:rPr lang="pt-BR" dirty="0" err="1" smtClean="0"/>
              <a:t>disease</a:t>
            </a:r>
            <a:r>
              <a:rPr lang="pt-BR" dirty="0" smtClean="0"/>
              <a:t>-management (Eli-Lilly - diabetes) </a:t>
            </a:r>
          </a:p>
          <a:p>
            <a:pPr lvl="1"/>
            <a:endParaRPr lang="pt-BR" dirty="0" smtClean="0"/>
          </a:p>
          <a:p>
            <a:r>
              <a:rPr lang="pt-BR" dirty="0" smtClean="0"/>
              <a:t>Seguro – se descola em direção ao serviço para controlar e estabilizar custos – </a:t>
            </a:r>
            <a:r>
              <a:rPr lang="pt-BR" dirty="0" smtClean="0"/>
              <a:t>verticalização, rede </a:t>
            </a:r>
            <a:r>
              <a:rPr lang="pt-BR" dirty="0" smtClean="0"/>
              <a:t>própria </a:t>
            </a:r>
          </a:p>
          <a:p>
            <a:pPr marL="457200" indent="-457200">
              <a:buFont typeface="+mj-lt"/>
              <a:buAutoNum type="arabicPeriod"/>
            </a:pPr>
            <a:endParaRPr lang="pt-BR" dirty="0"/>
          </a:p>
          <a:p>
            <a:r>
              <a:rPr lang="pt-BR" dirty="0" smtClean="0"/>
              <a:t>Serviço – se desloca em direção ao seguro para garantir demanda – planos próprios de hospitais (Assim)</a:t>
            </a:r>
          </a:p>
          <a:p>
            <a:endParaRPr lang="pt-BR" dirty="0"/>
          </a:p>
          <a:p>
            <a:r>
              <a:rPr lang="pt-BR" dirty="0" smtClean="0"/>
              <a:t>Capital financeiro– </a:t>
            </a:r>
            <a:r>
              <a:rPr lang="pt-BR" dirty="0"/>
              <a:t>Aceleração da </a:t>
            </a:r>
            <a:r>
              <a:rPr lang="pt-BR" dirty="0" smtClean="0"/>
              <a:t>sua expansão </a:t>
            </a:r>
            <a:r>
              <a:rPr lang="pt-BR" dirty="0"/>
              <a:t>do capital financeiro para todos os ramos da </a:t>
            </a:r>
            <a:r>
              <a:rPr lang="pt-BR" dirty="0" smtClean="0"/>
              <a:t>produção e direitos de propriedade cruzados (Conglomerados)</a:t>
            </a:r>
            <a:endParaRPr lang="pt-BR" dirty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4845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2492896"/>
          </a:xfrm>
        </p:spPr>
        <p:txBody>
          <a:bodyPr>
            <a:normAutofit/>
          </a:bodyPr>
          <a:lstStyle/>
          <a:p>
            <a:r>
              <a:rPr lang="pt-BR" dirty="0"/>
              <a:t>P</a:t>
            </a:r>
            <a:r>
              <a:rPr lang="pt-BR" dirty="0" smtClean="0"/>
              <a:t>apel dos organismos financeiros internacionais </a:t>
            </a:r>
            <a:r>
              <a:rPr lang="pt-BR" dirty="0" smtClean="0"/>
              <a:t>especialmente do </a:t>
            </a:r>
            <a:br>
              <a:rPr lang="pt-BR" dirty="0" smtClean="0"/>
            </a:br>
            <a:r>
              <a:rPr lang="pt-BR" dirty="0" smtClean="0"/>
              <a:t> Banco Mundial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032448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O</a:t>
            </a:r>
            <a:r>
              <a:rPr lang="pt-BR" dirty="0" smtClean="0"/>
              <a:t>rganizar do ponto de vista econômico, político e ideológico a espoliação das semicolônias – mecanismo da dívida</a:t>
            </a:r>
          </a:p>
          <a:p>
            <a:r>
              <a:rPr lang="pt-BR" dirty="0" smtClean="0"/>
              <a:t>Fomentar e abrir caminhos para os mercados – privatizações sob o argumento do mercado melhor alocador de recursos e competição para melhor eficiência e qualidade; soberania do consumidor</a:t>
            </a:r>
          </a:p>
          <a:p>
            <a:r>
              <a:rPr lang="pt-BR" b="1" dirty="0" smtClean="0"/>
              <a:t>REFORMA DO ESTADO – ajuste fiscal permanente (</a:t>
            </a:r>
            <a:r>
              <a:rPr lang="pt-BR" dirty="0" smtClean="0"/>
              <a:t>dívida pública como instrumento de especulação, abrir espaço par ao mercado através da privatização - </a:t>
            </a:r>
            <a:r>
              <a:rPr lang="pt-BR" dirty="0" err="1" smtClean="0"/>
              <a:t>gerencialismo</a:t>
            </a:r>
            <a:r>
              <a:rPr lang="pt-BR" b="1" dirty="0" smtClean="0"/>
              <a:t>)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468736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Projeto para saúde do Banco Mundial (1987, 1993, 1995)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Co</a:t>
            </a:r>
            <a:r>
              <a:rPr lang="pt-BR" dirty="0" smtClean="0"/>
              <a:t> – pagamentos no setor público</a:t>
            </a:r>
          </a:p>
          <a:p>
            <a:r>
              <a:rPr lang="pt-BR" dirty="0" smtClean="0"/>
              <a:t>Focalização – pacote básico (custo-efetividade)</a:t>
            </a:r>
          </a:p>
          <a:p>
            <a:r>
              <a:rPr lang="pt-BR" dirty="0" smtClean="0"/>
              <a:t>Crescimento dos seguros privados de saúde </a:t>
            </a:r>
          </a:p>
          <a:p>
            <a:r>
              <a:rPr lang="pt-BR" dirty="0" smtClean="0"/>
              <a:t>Descentralização (</a:t>
            </a:r>
            <a:r>
              <a:rPr lang="pt-BR" dirty="0" err="1" smtClean="0"/>
              <a:t>desresponsabilização</a:t>
            </a:r>
            <a:r>
              <a:rPr lang="pt-BR" dirty="0" smtClean="0"/>
              <a:t>, facilitador dos pontos acima colocados)</a:t>
            </a:r>
          </a:p>
          <a:p>
            <a:endParaRPr lang="pt-BR" dirty="0"/>
          </a:p>
          <a:p>
            <a:r>
              <a:rPr lang="pt-BR" dirty="0" err="1" smtClean="0"/>
              <a:t>Neo</a:t>
            </a:r>
            <a:r>
              <a:rPr lang="pt-BR" dirty="0" smtClean="0"/>
              <a:t> desenvolvimentismo – cresceu orçamento público para fomento do setor privado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8726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Projeto do Banco Mundial foi implantado no Brasil?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Subfinanciamento</a:t>
            </a:r>
            <a:r>
              <a:rPr lang="pt-BR" dirty="0" smtClean="0"/>
              <a:t>?</a:t>
            </a:r>
          </a:p>
          <a:p>
            <a:r>
              <a:rPr lang="pt-BR" dirty="0" smtClean="0"/>
              <a:t>Focalização´?</a:t>
            </a:r>
          </a:p>
          <a:p>
            <a:r>
              <a:rPr lang="pt-BR" dirty="0" smtClean="0"/>
              <a:t>Crescimento dos seguros privados de saúde?</a:t>
            </a:r>
          </a:p>
          <a:p>
            <a:r>
              <a:rPr lang="pt-BR" dirty="0" smtClean="0"/>
              <a:t>Descentralização?</a:t>
            </a:r>
          </a:p>
          <a:p>
            <a:r>
              <a:rPr lang="pt-BR" dirty="0" err="1" smtClean="0"/>
              <a:t>Co</a:t>
            </a:r>
            <a:r>
              <a:rPr lang="pt-BR" dirty="0" smtClean="0"/>
              <a:t> pagamentos?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889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Como novos modelos de gestão se adequam ao projeto BM?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Econômico – </a:t>
            </a:r>
          </a:p>
          <a:p>
            <a:pPr lvl="1"/>
            <a:r>
              <a:rPr lang="pt-BR" dirty="0" smtClean="0"/>
              <a:t>Permitem o </a:t>
            </a:r>
            <a:r>
              <a:rPr lang="pt-BR" dirty="0" err="1" smtClean="0"/>
              <a:t>co</a:t>
            </a:r>
            <a:r>
              <a:rPr lang="pt-BR" dirty="0" smtClean="0"/>
              <a:t> pagamento, dupla porta de entrada, as unidades públicas empresariais, o plano de negócios além de fomentar os seguros privados em locais onde o mercado é pequeno por problemas de escala dos serviços mais complexos.</a:t>
            </a:r>
          </a:p>
          <a:p>
            <a:pPr lvl="1"/>
            <a:r>
              <a:rPr lang="pt-BR" dirty="0" smtClean="0"/>
              <a:t>Facilitam o ajuste fiscal – flexibilidade</a:t>
            </a:r>
          </a:p>
          <a:p>
            <a:pPr lvl="1"/>
            <a:r>
              <a:rPr lang="pt-BR" dirty="0" smtClean="0"/>
              <a:t>Permitem a </a:t>
            </a:r>
            <a:r>
              <a:rPr lang="pt-BR" dirty="0" err="1" smtClean="0"/>
              <a:t>financeirização</a:t>
            </a:r>
            <a:endParaRPr lang="pt-BR" dirty="0"/>
          </a:p>
          <a:p>
            <a:pPr lvl="1"/>
            <a:r>
              <a:rPr lang="pt-BR" dirty="0" err="1" smtClean="0"/>
              <a:t>Contrarestam</a:t>
            </a:r>
            <a:r>
              <a:rPr lang="pt-BR" dirty="0" smtClean="0"/>
              <a:t> a crise de superprodução - Facilitam a penetração de empresas, inclusive de capital estrangeiro (</a:t>
            </a:r>
            <a:r>
              <a:rPr lang="pt-BR" dirty="0" err="1" smtClean="0"/>
              <a:t>quarterização</a:t>
            </a:r>
            <a:r>
              <a:rPr lang="pt-BR" dirty="0" smtClean="0"/>
              <a:t>) </a:t>
            </a:r>
          </a:p>
          <a:p>
            <a:r>
              <a:rPr lang="pt-BR" dirty="0" smtClean="0"/>
              <a:t>Político –exacerbam o </a:t>
            </a:r>
            <a:r>
              <a:rPr lang="pt-BR" dirty="0" err="1" smtClean="0"/>
              <a:t>deficit</a:t>
            </a:r>
            <a:r>
              <a:rPr lang="pt-BR" dirty="0" smtClean="0"/>
              <a:t> democrático: nepotismo</a:t>
            </a:r>
            <a:r>
              <a:rPr lang="pt-BR" dirty="0"/>
              <a:t>, clientelismo, </a:t>
            </a:r>
            <a:r>
              <a:rPr lang="pt-BR" dirty="0" smtClean="0"/>
              <a:t> coronelismo, corrupção (</a:t>
            </a:r>
            <a:r>
              <a:rPr lang="pt-BR" dirty="0" err="1" smtClean="0"/>
              <a:t>neopatrimonialismo</a:t>
            </a:r>
            <a:r>
              <a:rPr lang="pt-BR" dirty="0" smtClean="0"/>
              <a:t>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8758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Lutas </a:t>
            </a:r>
            <a:r>
              <a:rPr lang="pt-BR" dirty="0"/>
              <a:t>e resistências na conjuntura atual.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Reforma sanitária – virtuosa combinação da formulação acadêmica com o movimento social vivo.</a:t>
            </a:r>
          </a:p>
          <a:p>
            <a:r>
              <a:rPr lang="pt-BR" dirty="0" smtClean="0"/>
              <a:t>Questões pós Constituição</a:t>
            </a:r>
          </a:p>
          <a:p>
            <a:pPr lvl="1"/>
            <a:r>
              <a:rPr lang="pt-BR" dirty="0"/>
              <a:t>H</a:t>
            </a:r>
            <a:r>
              <a:rPr lang="pt-BR" dirty="0" smtClean="0"/>
              <a:t>ipertrofia do trabalho institucional na gestão do SUS X redução da politização da saúde</a:t>
            </a:r>
          </a:p>
          <a:p>
            <a:pPr lvl="1"/>
            <a:r>
              <a:rPr lang="pt-BR" dirty="0" err="1" smtClean="0"/>
              <a:t>Privilegiamento</a:t>
            </a:r>
            <a:r>
              <a:rPr lang="pt-BR" dirty="0" smtClean="0"/>
              <a:t> do controle social como espaço fundamentalmente de consensos</a:t>
            </a:r>
          </a:p>
          <a:p>
            <a:pPr lvl="1"/>
            <a:r>
              <a:rPr lang="pt-BR" dirty="0" smtClean="0"/>
              <a:t>Adaptação as políticas de ajuste </a:t>
            </a:r>
          </a:p>
          <a:p>
            <a:pPr lvl="1"/>
            <a:r>
              <a:rPr lang="pt-BR" dirty="0" smtClean="0"/>
              <a:t>Despolitização da gestão</a:t>
            </a:r>
          </a:p>
          <a:p>
            <a:pPr lvl="1"/>
            <a:r>
              <a:rPr lang="pt-BR" dirty="0" smtClean="0"/>
              <a:t>Perda do caminho (programa máximo) – transição para socialismo </a:t>
            </a:r>
          </a:p>
          <a:p>
            <a:pPr lvl="1"/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9791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pt-BR" dirty="0"/>
              <a:t>P</a:t>
            </a:r>
            <a:r>
              <a:rPr lang="pt-BR" dirty="0" smtClean="0"/>
              <a:t>ropostas da Frente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 fontScale="25000" lnSpcReduction="20000"/>
          </a:bodyPr>
          <a:lstStyle/>
          <a:p>
            <a:pPr marL="109728" indent="0">
              <a:buNone/>
            </a:pPr>
            <a:r>
              <a:rPr lang="pt-BR" sz="5600" dirty="0"/>
              <a:t>- Defesa incondicional do SUS público, 100% estatal, universal, de qualidade e sob a gestão direta do Estado e contra todas as formas de privatização e parcerias público-privadas; </a:t>
            </a: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>- Alcançar um mínimo de 10% do Produto Interno Bruto (PIB) para a Saúde, garantindo o investimento público e o financiamento exclusivo da rede pública estatal de serviços de saúde, cumprindo o aprovado pela 14ª Conferência Nacional de Saúde; </a:t>
            </a: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 smtClean="0"/>
              <a:t>-</a:t>
            </a:r>
            <a:r>
              <a:rPr lang="pt-BR" sz="5600" dirty="0"/>
              <a:t> Pela eliminação do limite da Lei de Responsabilidade Fiscal para despesa com pessoal na Saúde e aprovação do PLC nº 251/2005, que aumenta o gasto com pessoal para até 75% dos recursos financeiros destinados à saúde (aumentando teto da Lei de Responsabilidade Fiscal);</a:t>
            </a: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>- Pelo fim da Desvinculação das Receitas da União e dos Estados (DRU e DRE);</a:t>
            </a: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>- Eliminação de todos os chamados “novos” Modelos de Gestão e pela revogação das Leis (federais, estaduais e municipais, conforme a situação) que deram origem às Organizações Sociais, às Fundações Estatais de Direito Privado, à Empresa Brasileira de Serviços Hospitalares e suas subsidiarias e aquelas que permitem e/ou preveem as Parcerias Público-Privadas; </a:t>
            </a: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>- Extinção dos subsídios públicos aos Planos Privados de Saúde; </a:t>
            </a: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>- </a:t>
            </a:r>
            <a:r>
              <a:rPr lang="pt-BR" sz="5600" dirty="0" smtClean="0"/>
              <a:t>-</a:t>
            </a:r>
            <a:r>
              <a:rPr lang="pt-BR" sz="5600" dirty="0"/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646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25856"/>
          </a:xfrm>
        </p:spPr>
        <p:txBody>
          <a:bodyPr>
            <a:normAutofit fontScale="25000" lnSpcReduction="20000"/>
          </a:bodyPr>
          <a:lstStyle/>
          <a:p>
            <a:pPr marL="109728" indent="0">
              <a:buNone/>
            </a:pPr>
            <a:r>
              <a:rPr lang="pt-BR" sz="4800" dirty="0" smtClean="0"/>
              <a:t>-</a:t>
            </a:r>
            <a:r>
              <a:rPr lang="pt-BR" sz="5600" dirty="0" smtClean="0"/>
              <a:t>Pela </a:t>
            </a:r>
            <a:r>
              <a:rPr lang="pt-BR" sz="5600" dirty="0"/>
              <a:t>implantação do Plano de Carreira Nacional do SUS para os servidores das três esferas de governo, com isonomia de vencimentos e estabilidade no trabalho, com base no regime estatutário (RJU</a:t>
            </a:r>
            <a:r>
              <a:rPr lang="pt-BR" sz="5600" dirty="0" smtClean="0"/>
              <a:t>).</a:t>
            </a:r>
          </a:p>
          <a:p>
            <a:pPr marL="109728" indent="0">
              <a:buNone/>
            </a:pPr>
            <a:endParaRPr lang="pt-BR" sz="5600" dirty="0" smtClean="0"/>
          </a:p>
          <a:p>
            <a:pPr marL="109728" indent="0">
              <a:buNone/>
            </a:pPr>
            <a:r>
              <a:rPr lang="pt-BR" sz="5600" dirty="0" smtClean="0"/>
              <a:t>-</a:t>
            </a:r>
            <a:r>
              <a:rPr lang="pt-BR" sz="5600" dirty="0"/>
              <a:t> Mudança do modelo “médico assistencial privatista” centrado no atendimento individual e curativo, subordinado aos interesses lucrativos da indústria de medicamentos e equipamentos biomédicos; </a:t>
            </a:r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>- Defesa da integralidade da assistência à saúde, através do fortalecimento da atenção básica com retaguarda na média e alta complexidade; </a:t>
            </a:r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 smtClean="0"/>
              <a:t>-</a:t>
            </a:r>
            <a:r>
              <a:rPr lang="pt-BR" sz="5600" dirty="0"/>
              <a:t> Apoio aos laboratórios estatais para pesquisa básica e produção de medicamentos; </a:t>
            </a:r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>- Assistência farmacêutica plena com responsabilidade das três esferas de governo, estruturada nos três níveis da rede pública de acordo com a competência de cada um dos entes federados, atendendo em todos os níveis de atenção à saúde com profissionais treinados e qualificados para tal fim. O Programa “Farmácia Popular e Saúde não tem Preço” deve ter suas ações e recursos financeiros destinados à estruturação da assistência farmacêutica e da rede pública;</a:t>
            </a:r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>- Contra o uso dos agrotóxicos em consonância com a defesa da Campanha Permanente contra os Agrotóxicos e pela Vida, assim como pela preservação e uso racional dos recursos provenientes da natureza e contra toda e qualquer forma de intervenção que agrida o meio ambiente, especialmente aquelas que perpetuam as desigualdades nos espaços urbanos e rurais e que atentam contra a saúde e a dignidade humana em seus aspectos sociais e culturais; </a:t>
            </a:r>
          </a:p>
          <a:p>
            <a:pPr marL="109728" indent="0">
              <a:buNone/>
            </a:pPr>
            <a:r>
              <a:rPr lang="pt-BR" sz="5600" dirty="0"/>
              <a:t/>
            </a:r>
            <a:br>
              <a:rPr lang="pt-BR" sz="5600" dirty="0"/>
            </a:br>
            <a:endParaRPr lang="pt-BR" sz="5600" dirty="0"/>
          </a:p>
          <a:p>
            <a:pPr marL="109728" indent="0">
              <a:buNone/>
            </a:pPr>
            <a:r>
              <a:rPr lang="pt-BR" sz="5600" dirty="0"/>
              <a:t>- Defesa da Seguridade Social, possibilitando políticas sociais </a:t>
            </a:r>
            <a:r>
              <a:rPr lang="pt-BR" sz="5600" dirty="0" err="1"/>
              <a:t>intersetoriais</a:t>
            </a:r>
            <a:r>
              <a:rPr lang="pt-BR" sz="5600" dirty="0"/>
              <a:t> que assegurem os direitos relativos à Saúde, Previdência, Assistência Social, Educação, Trabalho e Moradia; </a:t>
            </a:r>
          </a:p>
          <a:p>
            <a:pPr marL="109728" indent="0">
              <a:buNone/>
            </a:pPr>
            <a:r>
              <a:rPr lang="pt-BR" sz="4800" dirty="0"/>
              <a:t/>
            </a:r>
            <a:br>
              <a:rPr lang="pt-BR" sz="4800" dirty="0"/>
            </a:br>
            <a:endParaRPr lang="pt-BR" sz="4800" dirty="0"/>
          </a:p>
          <a:p>
            <a:pPr marL="109728" indent="0">
              <a:buNone/>
            </a:pPr>
            <a:r>
              <a:rPr lang="pt-BR" sz="4800" dirty="0" smtClean="0"/>
              <a:t>-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4803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Desafios na interpretação da crise e suas alternativas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772816"/>
            <a:ext cx="8229600" cy="4325112"/>
          </a:xfrm>
        </p:spPr>
        <p:txBody>
          <a:bodyPr/>
          <a:lstStyle/>
          <a:p>
            <a:r>
              <a:rPr lang="pt-BR" dirty="0" smtClean="0"/>
              <a:t>Estado de bem estar social no Brasil (nas semicolônias)?</a:t>
            </a:r>
          </a:p>
          <a:p>
            <a:r>
              <a:rPr lang="pt-BR" dirty="0" smtClean="0"/>
              <a:t>Descentralização e controle social sem efetiva democratização da sociedade (terra, grande capital, informalidade, extrema desigualdade social) tem significado reforço do coronelismo no campo e das formas de controle de populações pobres nas cidades?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82654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117</TotalTime>
  <Words>1142</Words>
  <Application>Microsoft Office PowerPoint</Application>
  <PresentationFormat>Apresentação na tela (4:3)</PresentationFormat>
  <Paragraphs>149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Urbano</vt:lpstr>
      <vt:lpstr>Saúde na conjuntura atual</vt:lpstr>
      <vt:lpstr>Frente: como surgiu, objetivos</vt:lpstr>
      <vt:lpstr>Apresentação do PowerPoint</vt:lpstr>
      <vt:lpstr>Privatização da saúde </vt:lpstr>
      <vt:lpstr>Novos modelos criados pelo estado seriam privatização?</vt:lpstr>
      <vt:lpstr>Duas grandes explicações para a crise</vt:lpstr>
      <vt:lpstr>Importância da indústria de bens</vt:lpstr>
      <vt:lpstr>Anos 1990 e 2000 – constituição do grande capital nos serviços de saúde</vt:lpstr>
      <vt:lpstr>100 largest corporations in revenues (2004) </vt:lpstr>
      <vt:lpstr>2008 – após crise financeira</vt:lpstr>
      <vt:lpstr>Evolução temporal do complexo médico-industrial (anos 90-)</vt:lpstr>
      <vt:lpstr>“Inovações” derivadas da nova pugna </vt:lpstr>
      <vt:lpstr>Papel dos organismos financeiros internacionais especialmente do   Banco Mundial</vt:lpstr>
      <vt:lpstr>Projeto para saúde do Banco Mundial (1987, 1993, 1995)</vt:lpstr>
      <vt:lpstr>Projeto do Banco Mundial foi implantado no Brasil? </vt:lpstr>
      <vt:lpstr>Como novos modelos de gestão se adequam ao projeto BM?</vt:lpstr>
      <vt:lpstr>Lutas e resistências na conjuntura atual. </vt:lpstr>
      <vt:lpstr>Propostas da Frente</vt:lpstr>
      <vt:lpstr>Apresentação do PowerPoint</vt:lpstr>
      <vt:lpstr>Desafios na interpretação da crise e suas alternativas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</dc:creator>
  <cp:lastModifiedBy>Eu</cp:lastModifiedBy>
  <cp:revision>11</cp:revision>
  <dcterms:created xsi:type="dcterms:W3CDTF">2015-08-14T01:49:16Z</dcterms:created>
  <dcterms:modified xsi:type="dcterms:W3CDTF">2015-08-14T03:46:34Z</dcterms:modified>
</cp:coreProperties>
</file>