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324" r:id="rId3"/>
    <p:sldId id="316" r:id="rId4"/>
    <p:sldId id="317" r:id="rId5"/>
    <p:sldId id="318" r:id="rId6"/>
    <p:sldId id="306" r:id="rId7"/>
    <p:sldId id="319" r:id="rId8"/>
    <p:sldId id="312" r:id="rId9"/>
    <p:sldId id="294" r:id="rId10"/>
    <p:sldId id="296" r:id="rId11"/>
    <p:sldId id="297" r:id="rId12"/>
    <p:sldId id="299" r:id="rId13"/>
    <p:sldId id="308" r:id="rId14"/>
    <p:sldId id="322" r:id="rId15"/>
    <p:sldId id="321" r:id="rId16"/>
    <p:sldId id="278" r:id="rId17"/>
    <p:sldId id="320" r:id="rId18"/>
    <p:sldId id="323" r:id="rId19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4660"/>
  </p:normalViewPr>
  <p:slideViewPr>
    <p:cSldViewPr>
      <p:cViewPr>
        <p:scale>
          <a:sx n="81" d="100"/>
          <a:sy n="81" d="100"/>
        </p:scale>
        <p:origin x="-1836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7AB10-CDFB-47B9-BE8F-AE7304117FCF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C090C-2CCB-4EBE-8EDA-514298E88E5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95728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2D5D1-D21B-44F8-A5E1-6618419C672E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A8B98-3485-4332-BF19-8CA8A143F9E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28043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FD8BF9-4090-408B-94DD-CEDD082C9F65}" type="slidenum">
              <a:rPr lang="pt-BR"/>
              <a:pPr/>
              <a:t>1</a:t>
            </a:fld>
            <a:endParaRPr lang="pt-BR"/>
          </a:p>
        </p:txBody>
      </p:sp>
      <p:sp>
        <p:nvSpPr>
          <p:cNvPr id="2263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4698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C33D-A87E-4F30-9606-997E7CC51C56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99027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56C5-D0D0-4A39-891F-8DD0D360814E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90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C33D-A87E-4F30-9606-997E7CC51C56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99027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C33D-A87E-4F30-9606-997E7CC51C56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99027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C33D-A87E-4F30-9606-997E7CC51C56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99027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56C5-D0D0-4A39-891F-8DD0D360814E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9096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56C5-D0D0-4A39-891F-8DD0D360814E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9096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56C5-D0D0-4A39-891F-8DD0D360814E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9096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56C5-D0D0-4A39-891F-8DD0D360814E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7909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A92CB-6247-42C4-9A87-A50EE18F26E3}" type="datetimeFigureOut">
              <a:rPr lang="pt-BR" smtClean="0"/>
              <a:pPr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FB08C-A70C-4BC5-A392-4B2F03597F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cebes.org.br/site/wp-content/uploads/2014/09/Manifesto_Cebes_Sa%C3%BAde_%C3%A9_direito_e_n%C3%A3o_neg%C3%B3cio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2" name="Picture 1026" descr="transp_castel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5283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251520" y="1412776"/>
            <a:ext cx="8568952" cy="1948408"/>
          </a:xfrm>
          <a:noFill/>
          <a:ln/>
        </p:spPr>
        <p:txBody>
          <a:bodyPr>
            <a:normAutofit/>
          </a:bodyPr>
          <a:lstStyle/>
          <a:p>
            <a:pPr algn="r"/>
            <a:r>
              <a:rPr lang="pt-BR" sz="2800" b="1" dirty="0" smtClean="0">
                <a:solidFill>
                  <a:srgbClr val="FFFFCC"/>
                </a:solidFill>
                <a:latin typeface="Verdana" pitchFamily="34" charset="0"/>
                <a:cs typeface="Times New Roman" pitchFamily="18" charset="0"/>
              </a:rPr>
              <a:t>A proposta do Movimento da Reforma Sanitária Brasileira e o SUS:</a:t>
            </a:r>
            <a:br>
              <a:rPr lang="pt-BR" sz="2800" b="1" dirty="0" smtClean="0">
                <a:solidFill>
                  <a:srgbClr val="FFFFCC"/>
                </a:solidFill>
                <a:latin typeface="Verdana" pitchFamily="34" charset="0"/>
                <a:cs typeface="Times New Roman" pitchFamily="18" charset="0"/>
              </a:rPr>
            </a:br>
            <a:r>
              <a:rPr lang="pt-BR" sz="2800" b="1" dirty="0" smtClean="0">
                <a:solidFill>
                  <a:srgbClr val="FFFFCC"/>
                </a:solidFill>
                <a:latin typeface="Verdana" pitchFamily="34" charset="0"/>
                <a:cs typeface="Times New Roman" pitchFamily="18" charset="0"/>
              </a:rPr>
              <a:t>perspectivas de luta</a:t>
            </a:r>
            <a:endParaRPr lang="pt-BR" sz="2400" b="1" dirty="0">
              <a:solidFill>
                <a:srgbClr val="FFFFCC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284" name="Text Box 1028"/>
          <p:cNvSpPr txBox="1">
            <a:spLocks noChangeArrowheads="1"/>
          </p:cNvSpPr>
          <p:nvPr/>
        </p:nvSpPr>
        <p:spPr bwMode="auto">
          <a:xfrm>
            <a:off x="4283969" y="3716338"/>
            <a:ext cx="453650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2300" i="1" u="none" dirty="0">
                <a:solidFill>
                  <a:srgbClr val="FFFFCC"/>
                </a:solidFill>
                <a:latin typeface="Verdana" pitchFamily="34" charset="0"/>
              </a:rPr>
              <a:t>Isabela Soares Santos</a:t>
            </a:r>
          </a:p>
          <a:p>
            <a:pPr algn="r">
              <a:lnSpc>
                <a:spcPct val="100000"/>
              </a:lnSpc>
            </a:pPr>
            <a:r>
              <a:rPr lang="pt-BR" i="1" dirty="0" smtClean="0">
                <a:solidFill>
                  <a:srgbClr val="FFFFCC"/>
                </a:solidFill>
                <a:latin typeface="Verdana" pitchFamily="34" charset="0"/>
              </a:rPr>
              <a:t>Pesquisadora DAPS/Ensp/FIOCRUZ</a:t>
            </a:r>
          </a:p>
          <a:p>
            <a:pPr algn="r">
              <a:lnSpc>
                <a:spcPct val="100000"/>
              </a:lnSpc>
            </a:pPr>
            <a:r>
              <a:rPr lang="pt-BR" i="1" u="none" dirty="0" smtClean="0">
                <a:solidFill>
                  <a:srgbClr val="FFFFCC"/>
                </a:solidFill>
                <a:latin typeface="Verdana" pitchFamily="34" charset="0"/>
              </a:rPr>
              <a:t>Vice-Presidente CEBES</a:t>
            </a:r>
            <a:endParaRPr lang="en-US" i="1" u="none" dirty="0">
              <a:solidFill>
                <a:srgbClr val="FFFFCC"/>
              </a:solidFill>
              <a:latin typeface="Verdana" pitchFamily="34" charset="0"/>
            </a:endParaRPr>
          </a:p>
          <a:p>
            <a:pPr algn="r">
              <a:lnSpc>
                <a:spcPct val="100000"/>
              </a:lnSpc>
            </a:pPr>
            <a:endParaRPr lang="pt-BR" sz="2300" i="1" u="none" dirty="0">
              <a:solidFill>
                <a:srgbClr val="FFFFCC"/>
              </a:solidFill>
              <a:latin typeface="Verdana" pitchFamily="34" charset="0"/>
            </a:endParaRPr>
          </a:p>
        </p:txBody>
      </p:sp>
      <p:sp>
        <p:nvSpPr>
          <p:cNvPr id="225285" name="Text Box 1029"/>
          <p:cNvSpPr txBox="1">
            <a:spLocks noChangeArrowheads="1"/>
          </p:cNvSpPr>
          <p:nvPr/>
        </p:nvSpPr>
        <p:spPr bwMode="auto">
          <a:xfrm>
            <a:off x="1835696" y="5427801"/>
            <a:ext cx="698477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endParaRPr lang="pt-BR" sz="1800" u="none" dirty="0">
              <a:solidFill>
                <a:srgbClr val="FFFFCC"/>
              </a:solidFill>
              <a:latin typeface="Verdana" pitchFamily="34" charset="0"/>
            </a:endParaRPr>
          </a:p>
          <a:p>
            <a:pPr algn="r">
              <a:lnSpc>
                <a:spcPct val="100000"/>
              </a:lnSpc>
            </a:pPr>
            <a:r>
              <a:rPr lang="pt-BR" b="1" i="1" dirty="0">
                <a:solidFill>
                  <a:srgbClr val="FFFFCC"/>
                </a:solidFill>
                <a:latin typeface="Verdana" pitchFamily="34" charset="0"/>
              </a:rPr>
              <a:t>Seminário </a:t>
            </a:r>
            <a:r>
              <a:rPr lang="pt-BR" b="1" i="1" dirty="0" smtClean="0">
                <a:solidFill>
                  <a:srgbClr val="FFFFCC"/>
                </a:solidFill>
                <a:latin typeface="Verdana" pitchFamily="34" charset="0"/>
              </a:rPr>
              <a:t>do Núcleo do Cebes do Rio de Janeiro</a:t>
            </a:r>
          </a:p>
          <a:p>
            <a:pPr algn="r">
              <a:lnSpc>
                <a:spcPct val="100000"/>
              </a:lnSpc>
            </a:pPr>
            <a:r>
              <a:rPr lang="pt-BR" sz="1600" i="1" u="none" dirty="0" smtClean="0">
                <a:solidFill>
                  <a:srgbClr val="FFFFCC"/>
                </a:solidFill>
                <a:latin typeface="Verdana" pitchFamily="34" charset="0"/>
              </a:rPr>
              <a:t>Rio de Janeiro, agosto </a:t>
            </a:r>
            <a:r>
              <a:rPr lang="pt-BR" sz="1600" i="1" u="none" dirty="0">
                <a:solidFill>
                  <a:srgbClr val="FFFFCC"/>
                </a:solidFill>
                <a:latin typeface="Verdana" pitchFamily="34" charset="0"/>
              </a:rPr>
              <a:t>de </a:t>
            </a:r>
            <a:r>
              <a:rPr lang="pt-BR" sz="1600" i="1" u="none" dirty="0" smtClean="0">
                <a:solidFill>
                  <a:srgbClr val="FFFFCC"/>
                </a:solidFill>
                <a:latin typeface="Verdana" pitchFamily="34" charset="0"/>
              </a:rPr>
              <a:t>2015</a:t>
            </a:r>
            <a:endParaRPr lang="pt-BR" sz="1600" i="1" u="none" dirty="0">
              <a:solidFill>
                <a:srgbClr val="FFFFCC"/>
              </a:solidFill>
              <a:latin typeface="Verdana" pitchFamily="34" charset="0"/>
            </a:endParaRPr>
          </a:p>
        </p:txBody>
      </p:sp>
      <p:pic>
        <p:nvPicPr>
          <p:cNvPr id="7" name="Imagem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4664"/>
            <a:ext cx="172819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CRISE ECONOMICA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CRISE POLÍTICA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ACELERAÇÃO DOS </a:t>
            </a:r>
            <a:r>
              <a:rPr lang="pt-BR" altLang="pt-BR" sz="2400" dirty="0" smtClean="0"/>
              <a:t>ACONTECIMENTOS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PARALELO COM ACONTECIMENTOS DA DÉCADA 1970 PARA 1980</a:t>
            </a:r>
            <a:endParaRPr lang="pt-BR" altLang="pt-BR" sz="2400" dirty="0" smtClean="0"/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94447" y="1196752"/>
            <a:ext cx="8642049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 dirty="0" smtClean="0"/>
              <a:t> para ter uma sociedade socialmente protegida o suficiente para poder produzir e ser economicamente sustentável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 dirty="0" smtClean="0"/>
              <a:t>Para viabilizar a organização e gestão do sistema de saúde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 </a:t>
            </a:r>
            <a:r>
              <a:rPr lang="pt-BR" b="1" dirty="0"/>
              <a:t>Para ter escala </a:t>
            </a:r>
            <a:r>
              <a:rPr lang="pt-BR" b="1" dirty="0" smtClean="0"/>
              <a:t>econômica do sistema</a:t>
            </a:r>
            <a:endParaRPr lang="pt-BR" sz="16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 dirty="0" smtClean="0"/>
              <a:t>Para garantir uma população saudável e com qualidade de vida </a:t>
            </a:r>
            <a:r>
              <a:rPr lang="pt-BR" dirty="0" smtClean="0"/>
              <a:t>– o que também tem consequências do ponto de vista econômico (complexo industrial)</a:t>
            </a:r>
          </a:p>
          <a:p>
            <a:pPr marL="457200" lvl="2">
              <a:buFont typeface="Wingdings" pitchFamily="2" charset="2"/>
              <a:buChar char="ü"/>
            </a:pPr>
            <a:r>
              <a:rPr lang="pt-BR" dirty="0"/>
              <a:t> Para ter e poder estabelecer regras mínimas de segurança e qualidade dos serviços realizados e dos recursos físicos e humanos que oferecem os </a:t>
            </a:r>
            <a:r>
              <a:rPr lang="pt-BR" dirty="0" smtClean="0"/>
              <a:t>serviços, etc.</a:t>
            </a:r>
            <a:endParaRPr lang="pt-BR" sz="16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 dirty="0" smtClean="0"/>
              <a:t>projeto para sociedade de desenvolvimento de bem estar social democrático: VALORES DE SOLIDARIEDADE e IGUALDADE</a:t>
            </a:r>
            <a:r>
              <a:rPr lang="pt-BR" dirty="0" smtClean="0"/>
              <a:t> (Marshall e </a:t>
            </a:r>
            <a:r>
              <a:rPr lang="pt-BR" dirty="0" err="1" smtClean="0"/>
              <a:t>Bobbio</a:t>
            </a:r>
            <a:r>
              <a:rPr lang="pt-BR" dirty="0" smtClean="0"/>
              <a:t>)</a:t>
            </a:r>
          </a:p>
          <a:p>
            <a:pPr lvl="2"/>
            <a:r>
              <a:rPr lang="pt-BR" i="1" dirty="0" smtClean="0">
                <a:cs typeface="Times New Roman" pitchFamily="18" charset="0"/>
              </a:rPr>
              <a:t>DIREITO À SAÚDE COMO DIREITO SOCIAL, DE CIDADANIA: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1600" i="1" dirty="0" smtClean="0"/>
              <a:t>direito de os cidadãos terem acesso a um conjunto de políticas e serviços – saúde, educação, aposentadoria – que lhes possa assegurar um mínimo de bem estar e dignidade na vida;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1600" i="1" dirty="0" smtClean="0"/>
              <a:t>Pressupõe o reconhecimento de que para haver maior igualdade social é preciso que uma série de necessidades básicas dos cidadãos seja atendida mediante políticas públicas</a:t>
            </a:r>
            <a:endParaRPr lang="pt-BR" sz="1600" i="1" dirty="0" smtClean="0">
              <a:cs typeface="Times New Roman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1600" i="1" dirty="0" smtClean="0">
                <a:cs typeface="Times New Roman" pitchFamily="18" charset="0"/>
              </a:rPr>
              <a:t> “</a:t>
            </a:r>
            <a:r>
              <a:rPr lang="pt-BR" sz="1600" i="1" dirty="0" smtClean="0"/>
              <a:t>os direitos sociais, ... expressam o amadurecimento de novas exigências – (...) valores –, como os de bem-estar e da igualdade não apenas formal, e que poderíamos chamar de liberdade através ou por meio do Estado.</a:t>
            </a:r>
            <a:r>
              <a:rPr lang="pt-BR" sz="1600" i="1" dirty="0" smtClean="0">
                <a:cs typeface="Times New Roman" pitchFamily="18" charset="0"/>
              </a:rPr>
              <a:t>” (</a:t>
            </a:r>
            <a:r>
              <a:rPr lang="pt-BR" sz="1600" i="1" dirty="0" err="1" smtClean="0">
                <a:cs typeface="Times New Roman" pitchFamily="18" charset="0"/>
              </a:rPr>
              <a:t>Bobbio</a:t>
            </a:r>
            <a:r>
              <a:rPr lang="pt-BR" sz="1600" i="1" dirty="0" smtClean="0">
                <a:cs typeface="Times New Roman" pitchFamily="18" charset="0"/>
              </a:rPr>
              <a:t>, 1992)</a:t>
            </a:r>
            <a:endParaRPr lang="pt-BR" kern="5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 que sistema público de saúde?</a:t>
            </a:r>
          </a:p>
        </p:txBody>
      </p:sp>
      <p:pic>
        <p:nvPicPr>
          <p:cNvPr id="5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554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3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l" fontAlgn="base">
              <a:spcAft>
                <a:spcPct val="0"/>
              </a:spcAft>
              <a:defRPr/>
            </a:pPr>
            <a:r>
              <a:rPr lang="pt-BR" altLang="pt-BR" sz="3200" cap="small" dirty="0" smtClean="0">
                <a:solidFill>
                  <a:srgbClr val="C00000"/>
                </a:solidFill>
              </a:rPr>
              <a:t>Saúde: direito X negócio</a:t>
            </a:r>
          </a:p>
        </p:txBody>
      </p:sp>
      <p:sp>
        <p:nvSpPr>
          <p:cNvPr id="4099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112568"/>
          </a:xfrm>
        </p:spPr>
        <p:txBody>
          <a:bodyPr>
            <a:noAutofit/>
          </a:bodyPr>
          <a:lstStyle/>
          <a:p>
            <a:pPr lvl="1" eaLnBrk="1" hangingPunct="1"/>
            <a:r>
              <a:rPr lang="pt-BR" altLang="pt-BR" sz="2000" dirty="0" smtClean="0"/>
              <a:t>1966: a ditadura militar passou a fortalecer a saúde como negócio:</a:t>
            </a:r>
          </a:p>
          <a:p>
            <a:pPr lvl="2" eaLnBrk="1" hangingPunct="1"/>
            <a:r>
              <a:rPr lang="pt-BR" altLang="pt-BR" sz="1800" dirty="0" smtClean="0"/>
              <a:t>O Código Tributário Nacional (1966) dá isenção no IR a gastos com saúde privada (mantido até hoje)</a:t>
            </a:r>
          </a:p>
          <a:p>
            <a:pPr lvl="2" eaLnBrk="1" hangingPunct="1"/>
            <a:r>
              <a:rPr lang="pt-BR" altLang="pt-BR" sz="1800" dirty="0" smtClean="0"/>
              <a:t>As unidades de saúde com fins lucrativos passaram de 14,4% do total em 1960, para 45,2% do total em 1975 (Braga e Paula, 1986: 110)</a:t>
            </a:r>
          </a:p>
          <a:p>
            <a:pPr lvl="1" eaLnBrk="1" hangingPunct="1"/>
            <a:r>
              <a:rPr lang="pt-BR" altLang="pt-BR" sz="2000" dirty="0" smtClean="0"/>
              <a:t>A partir dos anos 1970, o movimento social brasileiro passou a lutar pelo direito universal à saúde</a:t>
            </a:r>
          </a:p>
          <a:p>
            <a:pPr lvl="2" eaLnBrk="1" hangingPunct="1"/>
            <a:r>
              <a:rPr lang="pt-BR" altLang="pt-BR" sz="1800" dirty="0" smtClean="0"/>
              <a:t>O Cebes nasceu em 1976 para lutar por esse direito.</a:t>
            </a:r>
          </a:p>
          <a:p>
            <a:pPr lvl="2" eaLnBrk="1" hangingPunct="1"/>
            <a:r>
              <a:rPr lang="pt-BR" altLang="pt-BR" sz="1800" dirty="0" smtClean="0"/>
              <a:t>RSD em 1977:  </a:t>
            </a:r>
          </a:p>
          <a:p>
            <a:pPr lvl="3"/>
            <a:r>
              <a:rPr lang="pt-BR" altLang="pt-BR" sz="1400" dirty="0" smtClean="0"/>
              <a:t>Defesa da saúde como direito de todos brasileiros</a:t>
            </a:r>
          </a:p>
          <a:p>
            <a:pPr lvl="3"/>
            <a:r>
              <a:rPr lang="pt-BR" altLang="pt-BR" sz="1400" dirty="0" smtClean="0"/>
              <a:t>Aponta necessidade de definição do conteúdo da Reforma Sanitária Brasileira</a:t>
            </a:r>
          </a:p>
          <a:p>
            <a:pPr lvl="1"/>
            <a:r>
              <a:rPr lang="pt-BR" altLang="pt-BR" sz="2000" dirty="0" smtClean="0"/>
              <a:t>Início anos 1980: Direito</a:t>
            </a:r>
            <a:r>
              <a:rPr lang="pt-BR" altLang="pt-BR" dirty="0" smtClean="0"/>
              <a:t> </a:t>
            </a:r>
            <a:r>
              <a:rPr lang="pt-BR" altLang="pt-BR" sz="2000" dirty="0" smtClean="0"/>
              <a:t>Universal</a:t>
            </a:r>
            <a:r>
              <a:rPr lang="pt-BR" altLang="pt-BR" dirty="0" smtClean="0"/>
              <a:t> </a:t>
            </a:r>
            <a:r>
              <a:rPr lang="pt-BR" altLang="pt-BR" sz="2000" dirty="0" smtClean="0"/>
              <a:t>à</a:t>
            </a:r>
            <a:r>
              <a:rPr lang="pt-BR" altLang="pt-BR" dirty="0" smtClean="0"/>
              <a:t> </a:t>
            </a:r>
            <a:r>
              <a:rPr lang="pt-BR" altLang="pt-BR" sz="2000" dirty="0" smtClean="0"/>
              <a:t>saúde</a:t>
            </a:r>
            <a:r>
              <a:rPr lang="pt-BR" altLang="pt-BR" dirty="0" smtClean="0"/>
              <a:t> (</a:t>
            </a:r>
            <a:r>
              <a:rPr lang="pt-BR" altLang="pt-BR" sz="2000" dirty="0" smtClean="0"/>
              <a:t>documento</a:t>
            </a:r>
            <a:r>
              <a:rPr lang="pt-BR" altLang="pt-BR" dirty="0" smtClean="0"/>
              <a:t> </a:t>
            </a:r>
            <a:r>
              <a:rPr lang="pt-BR" altLang="pt-BR" sz="2000" dirty="0" err="1" smtClean="0"/>
              <a:t>Abrasco</a:t>
            </a:r>
            <a:r>
              <a:rPr lang="pt-BR" altLang="pt-BR" sz="2000" dirty="0" smtClean="0"/>
              <a:t>,</a:t>
            </a:r>
            <a:r>
              <a:rPr lang="pt-BR" altLang="pt-BR" dirty="0" smtClean="0"/>
              <a:t> </a:t>
            </a:r>
            <a:r>
              <a:rPr lang="pt-BR" altLang="pt-BR" sz="2000" dirty="0" smtClean="0"/>
              <a:t>1984)</a:t>
            </a:r>
          </a:p>
          <a:p>
            <a:pPr lvl="2"/>
            <a:r>
              <a:rPr lang="pt-BR" altLang="pt-BR" sz="2000" dirty="0" smtClean="0"/>
              <a:t>Compreensão do momento de formulação e proposição para saída da crise e democratização do país</a:t>
            </a:r>
          </a:p>
          <a:p>
            <a:pPr lvl="3"/>
            <a:r>
              <a:rPr lang="pt-BR" altLang="pt-BR" sz="1800" dirty="0" err="1" smtClean="0"/>
              <a:t>Hésio</a:t>
            </a:r>
            <a:r>
              <a:rPr lang="pt-BR" altLang="pt-BR" sz="1800" dirty="0" smtClean="0"/>
              <a:t> Cordeiro, Paulo </a:t>
            </a:r>
            <a:r>
              <a:rPr lang="pt-BR" altLang="pt-BR" sz="1800" dirty="0" err="1" smtClean="0"/>
              <a:t>Buss</a:t>
            </a:r>
            <a:r>
              <a:rPr lang="pt-BR" altLang="pt-BR" sz="1800" dirty="0" smtClean="0"/>
              <a:t>, etc.</a:t>
            </a:r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 fontAlgn="base">
              <a:spcAft>
                <a:spcPct val="0"/>
              </a:spcAft>
              <a:defRPr/>
            </a:pPr>
            <a:r>
              <a:rPr lang="pt-BR" altLang="pt-BR" sz="3200" cap="small" dirty="0">
                <a:solidFill>
                  <a:srgbClr val="C00000"/>
                </a:solidFill>
              </a:rPr>
              <a:t>Saúde: direito </a:t>
            </a:r>
            <a:r>
              <a:rPr lang="pt-BR" altLang="pt-BR" sz="3200" cap="small" dirty="0" smtClean="0">
                <a:solidFill>
                  <a:srgbClr val="C00000"/>
                </a:solidFill>
              </a:rPr>
              <a:t>X </a:t>
            </a:r>
            <a:r>
              <a:rPr lang="pt-BR" altLang="pt-BR" sz="3200" cap="small" dirty="0">
                <a:solidFill>
                  <a:srgbClr val="C00000"/>
                </a:solidFill>
              </a:rPr>
              <a:t>negócio</a:t>
            </a:r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Em 1986, a 8ª Conferência Nacional de Saúde aprovou: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pt-BR" sz="2400" dirty="0" smtClean="0"/>
              <a:t>“Saúde como direito de todos e dever do Estado”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Em 1988, a Constituição Federal aprovou: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pt-BR" sz="2400" dirty="0" smtClean="0"/>
              <a:t>“Saúde como direito de todos e dever do Estado”, mas ....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pt-BR" sz="2400" dirty="0" smtClean="0"/>
              <a:t>“A saúde é livre à iniciativa privada”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2400" dirty="0" smtClean="0"/>
              <a:t>Desde então o SUS tem de competir com a saúde privada: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pt-BR" sz="2400" dirty="0" smtClean="0"/>
              <a:t>Em situação de desvantagem</a:t>
            </a:r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6264696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1800" dirty="0" smtClean="0"/>
              <a:t>Estado brasileiro provê proteção social, mas  ...</a:t>
            </a:r>
            <a:endParaRPr lang="pt-BR" altLang="pt-BR" sz="1800" dirty="0"/>
          </a:p>
          <a:p>
            <a:pPr lvl="1"/>
            <a:r>
              <a:rPr lang="pt-BR" altLang="pt-BR" sz="1800" dirty="0" smtClean="0"/>
              <a:t>SUS financia menos que previsto (esfera federal de governo)</a:t>
            </a:r>
          </a:p>
          <a:p>
            <a:pPr lvl="1" eaLnBrk="1" hangingPunct="1"/>
            <a:r>
              <a:rPr lang="pt-BR" altLang="pt-BR" sz="1800" dirty="0" smtClean="0"/>
              <a:t>Financia importante parte do setor privado</a:t>
            </a:r>
            <a:endParaRPr lang="pt-BR" altLang="pt-BR" sz="1800" dirty="0"/>
          </a:p>
          <a:p>
            <a:pPr lvl="2" eaLnBrk="1" hangingPunct="1"/>
            <a:r>
              <a:rPr lang="pt-BR" altLang="pt-BR" sz="1800" dirty="0" smtClean="0"/>
              <a:t>diferente tipos de incentivos, p. ex.:</a:t>
            </a:r>
          </a:p>
          <a:p>
            <a:pPr lvl="3"/>
            <a:r>
              <a:rPr lang="pt-BR" altLang="pt-BR" sz="1800" dirty="0"/>
              <a:t>S</a:t>
            </a:r>
            <a:r>
              <a:rPr lang="pt-BR" altLang="pt-BR" sz="1800" dirty="0" smtClean="0"/>
              <a:t>ubsídios fiscais desde anos 1960 </a:t>
            </a:r>
            <a:r>
              <a:rPr lang="pt-BR" altLang="pt-BR" sz="1800" dirty="0" smtClean="0">
                <a:solidFill>
                  <a:srgbClr val="FF0000"/>
                </a:solidFill>
              </a:rPr>
              <a:t>(atualmente passa de R$ 10 bi PF+PJ)</a:t>
            </a:r>
            <a:r>
              <a:rPr lang="pt-BR" altLang="pt-BR" sz="1800" dirty="0" smtClean="0"/>
              <a:t> </a:t>
            </a:r>
          </a:p>
          <a:p>
            <a:pPr lvl="3" eaLnBrk="1" hangingPunct="1"/>
            <a:r>
              <a:rPr lang="pt-BR" altLang="pt-BR" sz="1800" dirty="0" smtClean="0"/>
              <a:t>Trabalhadores do setor público com </a:t>
            </a:r>
            <a:r>
              <a:rPr lang="pt-BR" altLang="pt-BR" sz="1800" dirty="0" smtClean="0">
                <a:solidFill>
                  <a:srgbClr val="FF0000"/>
                </a:solidFill>
              </a:rPr>
              <a:t>(LDO – 5% orçamento MS)</a:t>
            </a:r>
            <a:r>
              <a:rPr lang="pt-BR" altLang="pt-BR" sz="1800" dirty="0" smtClean="0"/>
              <a:t>:</a:t>
            </a:r>
          </a:p>
          <a:p>
            <a:pPr lvl="4"/>
            <a:r>
              <a:rPr lang="pt-BR" altLang="pt-BR" sz="1800" dirty="0" smtClean="0"/>
              <a:t>seguro privado ou </a:t>
            </a:r>
          </a:p>
          <a:p>
            <a:pPr lvl="4"/>
            <a:r>
              <a:rPr lang="pt-BR" altLang="pt-BR" sz="1800" dirty="0" smtClean="0"/>
              <a:t>auxílio para assistência privada à saúde</a:t>
            </a:r>
          </a:p>
          <a:p>
            <a:pPr lvl="3" eaLnBrk="1" hangingPunct="1"/>
            <a:r>
              <a:rPr lang="en-US" altLang="pt-BR" sz="1800" dirty="0" smtClean="0"/>
              <a:t>3/4 dos </a:t>
            </a:r>
            <a:r>
              <a:rPr lang="en-US" altLang="pt-BR" sz="1800" dirty="0" err="1" smtClean="0"/>
              <a:t>provedores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privados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contratados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pelo</a:t>
            </a:r>
            <a:r>
              <a:rPr lang="en-US" altLang="pt-BR" sz="1800" dirty="0" smtClean="0"/>
              <a:t> SUS</a:t>
            </a:r>
          </a:p>
          <a:p>
            <a:pPr lvl="3" eaLnBrk="1" hangingPunct="1"/>
            <a:r>
              <a:rPr lang="pt-BR" altLang="pt-BR" sz="1800" dirty="0" smtClean="0"/>
              <a:t>Unidades com lucro: </a:t>
            </a:r>
            <a:r>
              <a:rPr lang="pt-BR" altLang="pt-BR" sz="1800" dirty="0"/>
              <a:t>14% </a:t>
            </a:r>
            <a:r>
              <a:rPr lang="pt-BR" altLang="pt-BR" sz="1800" dirty="0" smtClean="0"/>
              <a:t>de todas unidades em 1960  </a:t>
            </a:r>
            <a:r>
              <a:rPr lang="pt-BR" altLang="pt-BR" sz="1800" dirty="0"/>
              <a:t>=&gt; 45% </a:t>
            </a:r>
            <a:r>
              <a:rPr lang="pt-BR" altLang="pt-BR" sz="1800" dirty="0" smtClean="0"/>
              <a:t>de todas/1975</a:t>
            </a:r>
          </a:p>
          <a:p>
            <a:pPr lvl="3"/>
            <a:r>
              <a:rPr lang="en-US" altLang="pt-BR" sz="1800" dirty="0" smtClean="0"/>
              <a:t>92% das </a:t>
            </a:r>
            <a:r>
              <a:rPr lang="en-US" altLang="pt-BR" sz="1800" dirty="0" err="1" smtClean="0"/>
              <a:t>unidades</a:t>
            </a:r>
            <a:r>
              <a:rPr lang="en-US" altLang="pt-BR" sz="1800" dirty="0" smtClean="0"/>
              <a:t> de SADT </a:t>
            </a:r>
            <a:r>
              <a:rPr lang="en-US" altLang="pt-BR" sz="1800" dirty="0" err="1" smtClean="0"/>
              <a:t>eram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privadas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lucrativas</a:t>
            </a:r>
            <a:r>
              <a:rPr lang="pt-BR" altLang="pt-BR" sz="1800" dirty="0" smtClean="0"/>
              <a:t> em 2013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pt-BR" sz="1800" dirty="0" err="1" smtClean="0"/>
              <a:t>Seguro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privado</a:t>
            </a:r>
            <a:r>
              <a:rPr lang="en-US" altLang="pt-BR" sz="1800" dirty="0" smtClean="0"/>
              <a:t> no BR =&gt; um dos </a:t>
            </a:r>
            <a:r>
              <a:rPr lang="en-US" altLang="pt-BR" sz="1800" dirty="0" err="1" smtClean="0"/>
              <a:t>maiores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mercados</a:t>
            </a:r>
            <a:r>
              <a:rPr lang="en-US" altLang="pt-BR" sz="1800" dirty="0" smtClean="0"/>
              <a:t> do </a:t>
            </a:r>
            <a:r>
              <a:rPr lang="en-US" altLang="pt-BR" sz="1800" dirty="0" err="1" smtClean="0"/>
              <a:t>mundo</a:t>
            </a:r>
            <a:r>
              <a:rPr lang="en-US" altLang="pt-BR" sz="1800" dirty="0" smtClean="0"/>
              <a:t>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pt-BR" sz="1800" dirty="0" smtClean="0"/>
              <a:t>27% da </a:t>
            </a:r>
            <a:r>
              <a:rPr lang="en-US" altLang="pt-BR" sz="1800" dirty="0" err="1" smtClean="0"/>
              <a:t>população</a:t>
            </a:r>
            <a:r>
              <a:rPr lang="en-US" altLang="pt-BR" sz="1800" dirty="0" smtClean="0"/>
              <a:t> com </a:t>
            </a:r>
            <a:r>
              <a:rPr lang="en-US" altLang="pt-BR" sz="1800" dirty="0" err="1" smtClean="0"/>
              <a:t>planos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privados</a:t>
            </a:r>
            <a:r>
              <a:rPr lang="en-US" altLang="pt-BR" sz="1800" dirty="0" smtClean="0"/>
              <a:t> (PNS, 2015)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pt-BR" sz="1800" dirty="0" smtClean="0"/>
              <a:t>4º </a:t>
            </a:r>
            <a:r>
              <a:rPr lang="en-US" altLang="pt-BR" sz="1800" dirty="0" err="1" smtClean="0"/>
              <a:t>maior</a:t>
            </a:r>
            <a:r>
              <a:rPr lang="en-US" altLang="pt-BR" sz="1800" dirty="0" smtClean="0"/>
              <a:t> </a:t>
            </a:r>
            <a:r>
              <a:rPr lang="en-US" altLang="pt-BR" sz="1800" dirty="0" err="1" smtClean="0"/>
              <a:t>mercado</a:t>
            </a:r>
            <a:r>
              <a:rPr lang="en-US" altLang="pt-BR" sz="1800" dirty="0" smtClean="0"/>
              <a:t> de </a:t>
            </a:r>
            <a:r>
              <a:rPr lang="en-US" altLang="pt-BR" sz="1800" dirty="0" err="1" smtClean="0"/>
              <a:t>medicamentos</a:t>
            </a:r>
            <a:r>
              <a:rPr lang="en-US" altLang="pt-BR" sz="1800" dirty="0" smtClean="0"/>
              <a:t> </a:t>
            </a:r>
            <a:r>
              <a:rPr lang="pt-BR" altLang="pt-BR" sz="1800" dirty="0" smtClean="0"/>
              <a:t>(INTERFARMA, 2013, apud SILVA, 2014, p. 56)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pt-BR" sz="2000" b="1" dirty="0" smtClean="0">
                <a:solidFill>
                  <a:srgbClr val="C00000"/>
                </a:solidFill>
              </a:rPr>
              <a:t>   ... e o SUS é um importante comprador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9512" y="341784"/>
            <a:ext cx="822960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pPr algn="l" fontAlgn="base">
              <a:spcAft>
                <a:spcPct val="0"/>
              </a:spcAft>
              <a:defRPr/>
            </a:pPr>
            <a:r>
              <a:rPr lang="pt-BR" altLang="pt-BR" sz="2800" cap="small" dirty="0" smtClean="0">
                <a:solidFill>
                  <a:srgbClr val="C00000"/>
                </a:solidFill>
              </a:rPr>
              <a:t>no Brasil temos forte competição entre o SUS </a:t>
            </a:r>
            <a:br>
              <a:rPr lang="pt-BR" altLang="pt-BR" sz="2800" cap="small" dirty="0" smtClean="0">
                <a:solidFill>
                  <a:srgbClr val="C00000"/>
                </a:solidFill>
              </a:rPr>
            </a:br>
            <a:r>
              <a:rPr lang="pt-BR" altLang="pt-BR" sz="2800" cap="small" dirty="0" smtClean="0">
                <a:solidFill>
                  <a:srgbClr val="C00000"/>
                </a:solidFill>
              </a:rPr>
              <a:t>e o Setor Privado de saúde ...</a:t>
            </a:r>
            <a:r>
              <a:rPr lang="pt-BR" altLang="pt-BR" sz="3200" cap="small" dirty="0" smtClean="0">
                <a:solidFill>
                  <a:srgbClr val="C00000"/>
                </a:solidFill>
              </a:rPr>
              <a:t>  </a:t>
            </a:r>
            <a:r>
              <a:rPr lang="pt-BR" altLang="pt-BR" sz="2900" cap="small" dirty="0" smtClean="0">
                <a:solidFill>
                  <a:srgbClr val="C00000"/>
                </a:solidFill>
              </a:rPr>
              <a:t>EM DESVANTAGEM PARA O SUS</a:t>
            </a:r>
            <a:endParaRPr lang="pt-BR" altLang="pt-BR" sz="2900" cap="small" dirty="0">
              <a:solidFill>
                <a:srgbClr val="C00000"/>
              </a:solidFill>
            </a:endParaRPr>
          </a:p>
        </p:txBody>
      </p:sp>
      <p:pic>
        <p:nvPicPr>
          <p:cNvPr id="8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466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pt-BR" altLang="pt-BR" sz="3200" cap="small" dirty="0">
                <a:solidFill>
                  <a:srgbClr val="C00000"/>
                </a:solidFill>
              </a:rPr>
              <a:t>Disputa</a:t>
            </a:r>
            <a:r>
              <a:rPr lang="pt-BR" dirty="0"/>
              <a:t> </a:t>
            </a:r>
            <a:r>
              <a:rPr lang="pt-BR" altLang="pt-BR" sz="3200" cap="small" dirty="0" smtClean="0">
                <a:solidFill>
                  <a:srgbClr val="C00000"/>
                </a:solidFill>
              </a:rPr>
              <a:t>setor privado X SUS</a:t>
            </a:r>
            <a:endParaRPr lang="pt-BR" sz="3100" dirty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altLang="pt-BR" sz="2800" dirty="0" err="1" smtClean="0"/>
              <a:t>Estatégia</a:t>
            </a:r>
            <a:r>
              <a:rPr lang="pt-BR" altLang="pt-BR" sz="2800" dirty="0" smtClean="0"/>
              <a:t> cruel de desinvestimento no SUS: ao ter planos privados, a população trabalhadora (maior escolaridade e poder de formação e opinião) deixa de usar o SUS e de brigar por sua melhoria</a:t>
            </a:r>
          </a:p>
          <a:p>
            <a:pPr eaLnBrk="1" hangingPunct="1"/>
            <a:endParaRPr lang="pt-BR" altLang="pt-BR" sz="2800" dirty="0" smtClean="0"/>
          </a:p>
          <a:p>
            <a:pPr eaLnBrk="1" hangingPunct="1"/>
            <a:r>
              <a:rPr lang="pt-BR" altLang="pt-BR" sz="2800" dirty="0" smtClean="0"/>
              <a:t>A maior parte dos trabalhadores não tem acesso aos planos de saúde privados ao se aposentar:</a:t>
            </a:r>
          </a:p>
          <a:p>
            <a:pPr lvl="1" eaLnBrk="1" hangingPunct="1"/>
            <a:r>
              <a:rPr lang="pt-BR" altLang="pt-BR" sz="2400" b="1" dirty="0" smtClean="0"/>
              <a:t>Simplesmente porque não podem pagar pelos mesmos</a:t>
            </a:r>
          </a:p>
          <a:p>
            <a:pPr lvl="1" eaLnBrk="1" hangingPunct="1">
              <a:buNone/>
            </a:pPr>
            <a:endParaRPr lang="pt-BR" altLang="pt-BR" sz="2400" b="1" dirty="0" smtClean="0"/>
          </a:p>
          <a:p>
            <a:pPr eaLnBrk="1" hangingPunct="1"/>
            <a:r>
              <a:rPr lang="pt-BR" altLang="pt-BR" sz="2800" dirty="0" smtClean="0"/>
              <a:t>Os trabalhadores tem acesso aos planos privados de saúde na idade adulta:</a:t>
            </a:r>
          </a:p>
          <a:p>
            <a:pPr lvl="1" eaLnBrk="1" hangingPunct="1"/>
            <a:r>
              <a:rPr lang="pt-BR" altLang="pt-BR" sz="2400" b="1" dirty="0" smtClean="0"/>
              <a:t>Quando menos precisam dele</a:t>
            </a:r>
            <a:endParaRPr lang="pt-BR" altLang="pt-BR" sz="2400" dirty="0" smtClean="0"/>
          </a:p>
          <a:p>
            <a:pPr lvl="1" eaLnBrk="1" hangingPunct="1"/>
            <a:endParaRPr lang="pt-BR" altLang="pt-BR" sz="2400" dirty="0" smtClean="0"/>
          </a:p>
          <a:p>
            <a:pPr eaLnBrk="1" hangingPunct="1"/>
            <a:r>
              <a:rPr lang="pt-BR" altLang="pt-BR" sz="2800" dirty="0" smtClean="0"/>
              <a:t>Esta situação corresponde a verdadeiro estelionato praticado pelo mercado privado e precisa ser fortemente denunciada</a:t>
            </a:r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55576" y="260648"/>
            <a:ext cx="7620000" cy="1066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pt-BR" sz="2000" b="1" dirty="0">
                <a:solidFill>
                  <a:srgbClr val="5F5F5F"/>
                </a:solidFill>
                <a:latin typeface="Tahoma" pitchFamily="34" charset="0"/>
              </a:rPr>
              <a:t>M</a:t>
            </a:r>
            <a:r>
              <a:rPr lang="pt-BR" sz="2000" b="1" dirty="0" smtClean="0">
                <a:solidFill>
                  <a:srgbClr val="5F5F5F"/>
                </a:solidFill>
                <a:latin typeface="Tahoma" pitchFamily="34" charset="0"/>
              </a:rPr>
              <a:t>udanças nas últimas décadas e a agenda social no Brasil</a:t>
            </a:r>
          </a:p>
        </p:txBody>
      </p:sp>
      <p:sp>
        <p:nvSpPr>
          <p:cNvPr id="9" name="Retângulo 8"/>
          <p:cNvSpPr/>
          <p:nvPr/>
        </p:nvSpPr>
        <p:spPr>
          <a:xfrm>
            <a:off x="179512" y="1340768"/>
            <a:ext cx="8640960" cy="591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pt-BR" b="1" dirty="0" smtClean="0"/>
              <a:t>Políticas </a:t>
            </a:r>
            <a:r>
              <a:rPr lang="pt-BR" b="1" dirty="0"/>
              <a:t>sociais</a:t>
            </a:r>
            <a:r>
              <a:rPr lang="pt-BR" dirty="0"/>
              <a:t>: </a:t>
            </a:r>
            <a:r>
              <a:rPr lang="pt-BR" dirty="0" smtClean="0"/>
              <a:t>na década de 1980 o Brasil </a:t>
            </a:r>
            <a:r>
              <a:rPr lang="pt-BR" dirty="0"/>
              <a:t>implementou os direitos inspirados na social democracia num contexto nacional e internacional adverso, de fortalecimento das ideias </a:t>
            </a:r>
            <a:r>
              <a:rPr lang="pt-BR" dirty="0" smtClean="0"/>
              <a:t>neoliberais:  </a:t>
            </a:r>
            <a:r>
              <a:rPr lang="pt-BR" b="1" dirty="0" smtClean="0"/>
              <a:t>Universalidade </a:t>
            </a:r>
            <a:r>
              <a:rPr lang="pt-BR" b="1" dirty="0"/>
              <a:t>X </a:t>
            </a:r>
            <a:r>
              <a:rPr lang="pt-BR" b="1" dirty="0" smtClean="0"/>
              <a:t>Focalização/fragmentação/segmentação</a:t>
            </a:r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pt-BR" sz="1000" b="1" dirty="0"/>
          </a:p>
          <a:p>
            <a:pPr marL="0" lvl="1">
              <a:buClr>
                <a:srgbClr val="C00000"/>
              </a:buClr>
            </a:pPr>
            <a:endParaRPr lang="pt-BR" sz="400" b="1" dirty="0" smtClean="0"/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pt-BR" b="1" dirty="0" smtClean="0"/>
              <a:t>Dicotomia</a:t>
            </a:r>
            <a:r>
              <a:rPr lang="pt-BR" dirty="0"/>
              <a:t>: Neoliberalismo com </a:t>
            </a:r>
            <a:r>
              <a:rPr lang="pt-BR" u="sng" dirty="0"/>
              <a:t>Estado mínimo e Tripé econômico</a:t>
            </a:r>
            <a:r>
              <a:rPr lang="pt-BR" dirty="0"/>
              <a:t> (taxa juros com </a:t>
            </a:r>
            <a:r>
              <a:rPr lang="pt-BR" dirty="0" err="1"/>
              <a:t>superavit</a:t>
            </a:r>
            <a:r>
              <a:rPr lang="pt-BR" dirty="0"/>
              <a:t> + meta de inflação + câmbio flutuante =&gt; “política econômica sadia e sustentável”) X P</a:t>
            </a:r>
            <a:r>
              <a:rPr lang="pt-BR" u="sng" dirty="0"/>
              <a:t>rojeto de desenvolvimento para sociedade de bem estar social com base na democracia e nos direitos sociais de cidadania</a:t>
            </a:r>
            <a:r>
              <a:rPr lang="pt-BR" dirty="0"/>
              <a:t> (modelo </a:t>
            </a:r>
            <a:r>
              <a:rPr lang="pt-BR" b="1" dirty="0"/>
              <a:t>social democrata</a:t>
            </a:r>
            <a:r>
              <a:rPr lang="pt-BR" dirty="0"/>
              <a:t> desenvolvido na Europa que inspirou </a:t>
            </a:r>
            <a:r>
              <a:rPr lang="pt-BR" dirty="0" smtClean="0"/>
              <a:t>SUS)</a:t>
            </a:r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pt-BR" sz="1050" dirty="0" smtClean="0"/>
          </a:p>
          <a:p>
            <a:pPr marL="0" lvl="1">
              <a:buClr>
                <a:srgbClr val="C00000"/>
              </a:buClr>
            </a:pPr>
            <a:endParaRPr lang="pt-BR" sz="400" dirty="0" smtClean="0"/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pt-BR" b="1" dirty="0" smtClean="0"/>
              <a:t>Conceitos de Público e Privado </a:t>
            </a:r>
            <a:r>
              <a:rPr lang="pt-BR" dirty="0" smtClean="0"/>
              <a:t>vem se tornando mais difusos e Arranjos público-privados cada vez mais complexos: Fenômeno não estático, resultante do embate político-econômico e dos valores da sociedade de proteção social que interferem na relação Estado/mercado </a:t>
            </a:r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pt-BR" sz="1100" dirty="0" smtClean="0"/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pt-BR" b="1" dirty="0" smtClean="0"/>
              <a:t>Acumulação de capital internacional: </a:t>
            </a:r>
            <a:r>
              <a:rPr lang="pt-BR" dirty="0" smtClean="0"/>
              <a:t>privatizações e mais recentemente a área social passa a ser atenção de acumulação financeira (saúde, educação, transporte público, etc.) =&gt; .... CUS .... LIVRO BRANCO ANAHP &amp; ESPANHA/2014 ...</a:t>
            </a:r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pt-BR" sz="1100" dirty="0" smtClean="0"/>
          </a:p>
          <a:p>
            <a:pPr lvl="1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FF0000"/>
                </a:solidFill>
              </a:rPr>
              <a:t>Força da velha (falsa) premissa de que o setor privado é mais eficiente que o público</a:t>
            </a:r>
          </a:p>
          <a:p>
            <a:pPr marL="0" lvl="1">
              <a:buClr>
                <a:srgbClr val="C00000"/>
              </a:buClr>
            </a:pPr>
            <a:endParaRPr lang="pt-BR" sz="4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pt-BR" dirty="0"/>
          </a:p>
          <a:p>
            <a:pPr lvl="1" indent="-457200">
              <a:buClr>
                <a:srgbClr val="C00000"/>
              </a:buClr>
              <a:buFont typeface="+mj-lt"/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94928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57200" y="1565920"/>
            <a:ext cx="8229600" cy="2151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dirty="0" smtClean="0">
                <a:solidFill>
                  <a:srgbClr val="C00000"/>
                </a:solidFill>
              </a:rPr>
              <a:t>Cobertura Universal de Saúde </a:t>
            </a:r>
          </a:p>
          <a:p>
            <a:pPr>
              <a:defRPr/>
            </a:pPr>
            <a:r>
              <a:rPr lang="pt-BR" dirty="0" smtClean="0">
                <a:solidFill>
                  <a:srgbClr val="C00000"/>
                </a:solidFill>
              </a:rPr>
              <a:t>(</a:t>
            </a:r>
            <a:r>
              <a:rPr lang="pt-BR" sz="3900" i="1" dirty="0" smtClean="0">
                <a:solidFill>
                  <a:srgbClr val="C00000"/>
                </a:solidFill>
              </a:rPr>
              <a:t>Universal Health </a:t>
            </a:r>
            <a:r>
              <a:rPr lang="pt-BR" sz="3900" i="1" dirty="0" err="1" smtClean="0">
                <a:solidFill>
                  <a:srgbClr val="C00000"/>
                </a:solidFill>
              </a:rPr>
              <a:t>Coverage</a:t>
            </a:r>
            <a:r>
              <a:rPr lang="pt-BR" dirty="0" smtClean="0">
                <a:solidFill>
                  <a:srgbClr val="C00000"/>
                </a:solidFill>
              </a:rPr>
              <a:t>):</a:t>
            </a:r>
          </a:p>
          <a:p>
            <a:pPr>
              <a:defRPr/>
            </a:pPr>
            <a:endParaRPr lang="pt-BR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pt-BR" dirty="0" smtClean="0">
                <a:solidFill>
                  <a:srgbClr val="C00000"/>
                </a:solidFill>
              </a:rPr>
              <a:t>O que é e em quê nos afeta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955985" y="6351711"/>
            <a:ext cx="6080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Fonte: Manifesto do Cebes em defesa do direito universal à saúde – saúde é direito e não negócio. Rio de Janeiro, agosto de 2014.</a:t>
            </a:r>
          </a:p>
          <a:p>
            <a:r>
              <a:rPr lang="pt-BR" sz="800" dirty="0" smtClean="0">
                <a:hlinkClick r:id="rId2"/>
              </a:rPr>
              <a:t>http://cebes.org.br/site/wp-content/uploads/2014/09/Manifesto_Cebes_Sa%C3%</a:t>
            </a:r>
            <a:r>
              <a:rPr lang="pt-BR" sz="800" dirty="0" err="1" smtClean="0">
                <a:hlinkClick r:id="rId2"/>
              </a:rPr>
              <a:t>BAde_</a:t>
            </a:r>
            <a:r>
              <a:rPr lang="pt-BR" sz="800" dirty="0" smtClean="0">
                <a:hlinkClick r:id="rId2"/>
              </a:rPr>
              <a:t>%C3%A9_</a:t>
            </a:r>
            <a:r>
              <a:rPr lang="pt-BR" sz="800" dirty="0" err="1" smtClean="0">
                <a:hlinkClick r:id="rId2"/>
              </a:rPr>
              <a:t>direito_e_n</a:t>
            </a:r>
            <a:r>
              <a:rPr lang="pt-BR" sz="800" dirty="0" smtClean="0">
                <a:hlinkClick r:id="rId2"/>
              </a:rPr>
              <a:t>%C3%A3o_</a:t>
            </a:r>
            <a:r>
              <a:rPr lang="pt-BR" sz="800" dirty="0" err="1" smtClean="0">
                <a:hlinkClick r:id="rId2"/>
              </a:rPr>
              <a:t>neg</a:t>
            </a:r>
            <a:r>
              <a:rPr lang="pt-BR" sz="800" dirty="0" smtClean="0">
                <a:hlinkClick r:id="rId2"/>
              </a:rPr>
              <a:t>%C3%B3cio.pdf</a:t>
            </a:r>
            <a:endParaRPr lang="pt-BR" sz="800" dirty="0" smtClean="0"/>
          </a:p>
          <a:p>
            <a:endParaRPr lang="pt-BR" sz="800" dirty="0"/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897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t-BR" dirty="0" smtClean="0">
                <a:solidFill>
                  <a:srgbClr val="C00000"/>
                </a:solidFill>
              </a:rPr>
              <a:t>CUS (2005 ...)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107504" y="720080"/>
            <a:ext cx="8928992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/>
            <a:r>
              <a:rPr lang="pt-BR" altLang="pt-BR" dirty="0" smtClean="0"/>
              <a:t>OMS/WHO: </a:t>
            </a:r>
          </a:p>
          <a:p>
            <a:pPr lvl="2" eaLnBrk="1" hangingPunct="1">
              <a:lnSpc>
                <a:spcPct val="100000"/>
              </a:lnSpc>
            </a:pPr>
            <a:r>
              <a:rPr lang="pt-BR" altLang="pt-BR" sz="1200" dirty="0" smtClean="0"/>
              <a:t>2005 – Assembleia Mundial de Saúde 58.33: “</a:t>
            </a:r>
            <a:r>
              <a:rPr lang="pt-BR" altLang="pt-BR" sz="1200" dirty="0" err="1" smtClean="0"/>
              <a:t>Sustenable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health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financing</a:t>
            </a:r>
            <a:r>
              <a:rPr lang="pt-BR" altLang="pt-BR" sz="1200" dirty="0" smtClean="0"/>
              <a:t>, UC </a:t>
            </a:r>
            <a:r>
              <a:rPr lang="pt-BR" altLang="pt-BR" sz="1200" dirty="0" err="1" smtClean="0"/>
              <a:t>and</a:t>
            </a:r>
            <a:r>
              <a:rPr lang="pt-BR" altLang="pt-BR" sz="1200" dirty="0" smtClean="0"/>
              <a:t> Social Health </a:t>
            </a:r>
            <a:r>
              <a:rPr lang="pt-BR" altLang="pt-BR" sz="1200" dirty="0" err="1" smtClean="0"/>
              <a:t>Insurance</a:t>
            </a:r>
            <a:r>
              <a:rPr lang="pt-BR" altLang="pt-BR" sz="1200" dirty="0" smtClean="0"/>
              <a:t>”</a:t>
            </a:r>
          </a:p>
          <a:p>
            <a:pPr lvl="2" eaLnBrk="1" hangingPunct="1">
              <a:lnSpc>
                <a:spcPct val="100000"/>
              </a:lnSpc>
            </a:pPr>
            <a:r>
              <a:rPr lang="pt-BR" altLang="pt-BR" sz="1200" dirty="0" smtClean="0"/>
              <a:t>2010 - Relatório Mundial da Saúde: “Health Systems </a:t>
            </a:r>
            <a:r>
              <a:rPr lang="pt-BR" altLang="pt-BR" sz="1200" dirty="0" err="1" smtClean="0"/>
              <a:t>Financing</a:t>
            </a:r>
            <a:r>
              <a:rPr lang="pt-BR" altLang="pt-BR" sz="1200" dirty="0" smtClean="0"/>
              <a:t> – </a:t>
            </a:r>
            <a:r>
              <a:rPr lang="pt-BR" altLang="pt-BR" sz="1200" dirty="0" err="1" smtClean="0"/>
              <a:t>the</a:t>
            </a:r>
            <a:r>
              <a:rPr lang="pt-BR" altLang="pt-BR" sz="1200" dirty="0" smtClean="0"/>
              <a:t> path for UC”</a:t>
            </a:r>
            <a:endParaRPr lang="pt-BR" altLang="pt-BR" sz="1200" dirty="0"/>
          </a:p>
          <a:p>
            <a:pPr lvl="2" eaLnBrk="1" hangingPunct="1">
              <a:lnSpc>
                <a:spcPct val="100000"/>
              </a:lnSpc>
            </a:pPr>
            <a:r>
              <a:rPr lang="pt-BR" altLang="pt-BR" sz="1200" dirty="0" smtClean="0"/>
              <a:t>2013 - </a:t>
            </a:r>
            <a:r>
              <a:rPr lang="pt-BR" altLang="pt-BR" sz="1200" dirty="0"/>
              <a:t>Relatório Mundial da </a:t>
            </a:r>
            <a:r>
              <a:rPr lang="pt-BR" altLang="pt-BR" sz="1200" dirty="0" smtClean="0"/>
              <a:t>Saúde: “Research for UHC”</a:t>
            </a:r>
          </a:p>
          <a:p>
            <a:pPr lvl="2" eaLnBrk="1" hangingPunct="1">
              <a:lnSpc>
                <a:spcPct val="100000"/>
              </a:lnSpc>
            </a:pPr>
            <a:endParaRPr lang="pt-BR" altLang="pt-BR" sz="1800" dirty="0" smtClean="0"/>
          </a:p>
          <a:p>
            <a:pPr lvl="1" eaLnBrk="1" hangingPunct="1"/>
            <a:r>
              <a:rPr lang="pt-BR" altLang="pt-BR" dirty="0"/>
              <a:t>Fundação </a:t>
            </a:r>
            <a:r>
              <a:rPr lang="pt-BR" altLang="pt-BR" dirty="0" smtClean="0"/>
              <a:t>Rockefeller:</a:t>
            </a:r>
            <a:endParaRPr lang="pt-BR" altLang="pt-BR" dirty="0"/>
          </a:p>
          <a:p>
            <a:pPr lvl="2" eaLnBrk="1" hangingPunct="1">
              <a:lnSpc>
                <a:spcPct val="100000"/>
              </a:lnSpc>
            </a:pPr>
            <a:r>
              <a:rPr lang="pt-BR" altLang="pt-BR" dirty="0" smtClean="0"/>
              <a:t>2012 - “Future Health </a:t>
            </a:r>
            <a:r>
              <a:rPr lang="pt-BR" altLang="pt-BR" dirty="0" err="1" smtClean="0"/>
              <a:t>Markets</a:t>
            </a:r>
            <a:r>
              <a:rPr lang="pt-BR" altLang="pt-BR" dirty="0" smtClean="0"/>
              <a:t>: a meeting </a:t>
            </a:r>
            <a:r>
              <a:rPr lang="pt-BR" altLang="pt-BR" dirty="0" err="1" smtClean="0"/>
              <a:t>statement</a:t>
            </a:r>
            <a:r>
              <a:rPr lang="pt-BR" altLang="pt-BR" dirty="0" smtClean="0"/>
              <a:t>  </a:t>
            </a:r>
            <a:r>
              <a:rPr lang="pt-BR" altLang="pt-BR" dirty="0" err="1" smtClean="0"/>
              <a:t>from</a:t>
            </a:r>
            <a:r>
              <a:rPr lang="pt-BR" altLang="pt-BR" dirty="0" smtClean="0"/>
              <a:t> Bellagio”:</a:t>
            </a:r>
          </a:p>
          <a:p>
            <a:pPr lvl="3" eaLnBrk="1" hangingPunct="1"/>
            <a:r>
              <a:rPr lang="pt-BR" altLang="pt-BR" dirty="0" smtClean="0"/>
              <a:t>“</a:t>
            </a:r>
            <a:r>
              <a:rPr lang="pt-BR" altLang="pt-BR" i="1" dirty="0" smtClean="0"/>
              <a:t>grande proporção da população disposta a pagar por serviços de saúde do setor privado</a:t>
            </a:r>
            <a:r>
              <a:rPr lang="pt-BR" altLang="pt-BR" dirty="0" smtClean="0"/>
              <a:t>” </a:t>
            </a:r>
            <a:r>
              <a:rPr lang="pt-BR" altLang="pt-BR" sz="1200" dirty="0" smtClean="0"/>
              <a:t>(“</a:t>
            </a:r>
            <a:r>
              <a:rPr lang="pt-BR" altLang="pt-BR" sz="1200" dirty="0" err="1" smtClean="0"/>
              <a:t>large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proportion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of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population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willing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to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pay</a:t>
            </a:r>
            <a:r>
              <a:rPr lang="pt-BR" altLang="pt-BR" sz="1200" dirty="0" smtClean="0"/>
              <a:t> for </a:t>
            </a:r>
            <a:r>
              <a:rPr lang="pt-BR" altLang="pt-BR" sz="1200" dirty="0" err="1" smtClean="0"/>
              <a:t>private</a:t>
            </a:r>
            <a:r>
              <a:rPr lang="pt-BR" altLang="pt-BR" sz="1200" dirty="0" smtClean="0"/>
              <a:t> sector </a:t>
            </a:r>
            <a:r>
              <a:rPr lang="pt-BR" altLang="pt-BR" sz="1200" dirty="0" err="1" smtClean="0"/>
              <a:t>services</a:t>
            </a:r>
            <a:r>
              <a:rPr lang="pt-BR" altLang="pt-BR" sz="1200" dirty="0" smtClean="0"/>
              <a:t>”)</a:t>
            </a:r>
            <a:endParaRPr lang="pt-BR" altLang="pt-BR" dirty="0"/>
          </a:p>
          <a:p>
            <a:pPr lvl="3" eaLnBrk="1" hangingPunct="1"/>
            <a:r>
              <a:rPr lang="pt-BR" altLang="pt-BR" dirty="0" smtClean="0"/>
              <a:t>“</a:t>
            </a:r>
            <a:r>
              <a:rPr lang="pt-BR" altLang="pt-BR" i="1" dirty="0" smtClean="0"/>
              <a:t>fortes agentes de mercado estão dispostos a pressionar pelo aumento de financiamento público e privado, especialmente nos países de média e baixa renda, para adotar políticas para financiar o seguro de saúde como um meio para a CUS”</a:t>
            </a:r>
            <a:r>
              <a:rPr lang="pt-BR" altLang="pt-BR" sz="1200" dirty="0" smtClean="0"/>
              <a:t> (“Strong Market players ... Are </a:t>
            </a:r>
            <a:r>
              <a:rPr lang="pt-BR" altLang="pt-BR" sz="1200" dirty="0" err="1" smtClean="0"/>
              <a:t>likely</a:t>
            </a:r>
            <a:r>
              <a:rPr lang="pt-BR" altLang="pt-BR" sz="1200" dirty="0" smtClean="0"/>
              <a:t> to </a:t>
            </a:r>
            <a:r>
              <a:rPr lang="pt-BR" altLang="pt-BR" sz="1200" dirty="0" err="1" smtClean="0"/>
              <a:t>increase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preassure</a:t>
            </a:r>
            <a:r>
              <a:rPr lang="pt-BR" altLang="pt-BR" sz="1200" dirty="0" smtClean="0"/>
              <a:t> to </a:t>
            </a:r>
            <a:r>
              <a:rPr lang="pt-BR" altLang="pt-BR" sz="1200" dirty="0" err="1" smtClean="0"/>
              <a:t>attract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public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and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private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financing</a:t>
            </a:r>
            <a:r>
              <a:rPr lang="pt-BR" altLang="pt-BR" sz="1200" dirty="0" smtClean="0"/>
              <a:t>, </a:t>
            </a:r>
            <a:r>
              <a:rPr lang="pt-BR" altLang="pt-BR" sz="1200" dirty="0" err="1" smtClean="0"/>
              <a:t>particularly</a:t>
            </a:r>
            <a:r>
              <a:rPr lang="pt-BR" altLang="pt-BR" sz="1200" dirty="0" smtClean="0"/>
              <a:t> as </a:t>
            </a:r>
            <a:r>
              <a:rPr lang="pt-BR" altLang="pt-BR" sz="1200" dirty="0" err="1" smtClean="0"/>
              <a:t>LMICs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adopt</a:t>
            </a:r>
            <a:r>
              <a:rPr lang="pt-BR" altLang="pt-BR" sz="1200" dirty="0" smtClean="0"/>
              <a:t> policies to </a:t>
            </a:r>
            <a:r>
              <a:rPr lang="pt-BR" altLang="pt-BR" sz="1200" dirty="0" err="1" smtClean="0"/>
              <a:t>finance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health</a:t>
            </a:r>
            <a:r>
              <a:rPr lang="pt-BR" altLang="pt-BR" sz="1200" dirty="0" smtClean="0"/>
              <a:t> </a:t>
            </a:r>
            <a:r>
              <a:rPr lang="pt-BR" altLang="pt-BR" sz="1200" dirty="0" err="1" smtClean="0"/>
              <a:t>insurance</a:t>
            </a:r>
            <a:r>
              <a:rPr lang="pt-BR" altLang="pt-BR" sz="1200" dirty="0" smtClean="0"/>
              <a:t> as a </a:t>
            </a:r>
            <a:r>
              <a:rPr lang="pt-BR" altLang="pt-BR" sz="1200" dirty="0" err="1" smtClean="0"/>
              <a:t>means</a:t>
            </a:r>
            <a:r>
              <a:rPr lang="pt-BR" altLang="pt-BR" sz="1200" dirty="0" smtClean="0"/>
              <a:t> UHC”)</a:t>
            </a:r>
          </a:p>
          <a:p>
            <a:pPr lvl="3" eaLnBrk="1" hangingPunct="1"/>
            <a:endParaRPr lang="pt-BR" altLang="pt-BR" sz="1200" dirty="0" smtClean="0"/>
          </a:p>
          <a:p>
            <a:pPr lvl="3" eaLnBrk="1" hangingPunct="1"/>
            <a:endParaRPr lang="pt-BR" altLang="pt-BR" sz="800" dirty="0" smtClean="0"/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</a:pPr>
            <a:r>
              <a:rPr lang="pt-BR" altLang="pt-BR" sz="1200" dirty="0" smtClean="0"/>
              <a:t>ONU (2012, 67ª Assembleia geral</a:t>
            </a:r>
            <a:r>
              <a:rPr lang="pt-BR" altLang="pt-BR" sz="1200" dirty="0">
                <a:sym typeface="Wingdings" panose="05000000000000000000" pitchFamily="2" charset="2"/>
              </a:rPr>
              <a:t>)</a:t>
            </a:r>
            <a:r>
              <a:rPr lang="pt-BR" altLang="pt-BR" sz="1200" dirty="0" smtClean="0">
                <a:sym typeface="Wingdings" panose="05000000000000000000" pitchFamily="2" charset="2"/>
              </a:rPr>
              <a:t>:</a:t>
            </a:r>
            <a:r>
              <a:rPr lang="pt-BR" altLang="pt-BR" sz="1200" dirty="0" smtClean="0"/>
              <a:t> Resolução para a CUS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</a:pPr>
            <a:r>
              <a:rPr lang="pt-BR" altLang="pt-BR" sz="1200" dirty="0"/>
              <a:t>OMS</a:t>
            </a:r>
            <a:r>
              <a:rPr lang="pt-BR" altLang="pt-BR" sz="1200" b="1" dirty="0"/>
              <a:t> </a:t>
            </a:r>
            <a:r>
              <a:rPr lang="pt-BR" altLang="pt-BR" sz="1200" dirty="0"/>
              <a:t>e OPS </a:t>
            </a:r>
            <a:r>
              <a:rPr lang="pt-BR" altLang="pt-BR" sz="1200" dirty="0" smtClean="0"/>
              <a:t>(2014, 154ª </a:t>
            </a:r>
            <a:r>
              <a:rPr lang="pt-BR" altLang="pt-BR" sz="1200" dirty="0"/>
              <a:t>sessão Comitê Executivo</a:t>
            </a:r>
            <a:r>
              <a:rPr lang="pt-BR" altLang="pt-BR" sz="1200" dirty="0" smtClean="0"/>
              <a:t>): Resolve </a:t>
            </a:r>
            <a:r>
              <a:rPr lang="pt-BR" altLang="pt-BR" sz="1200" dirty="0"/>
              <a:t>“</a:t>
            </a:r>
            <a:r>
              <a:rPr lang="es-ES" altLang="pt-BR" sz="1200" dirty="0"/>
              <a:t>Adoptar la Estrategia para la cobertura universal de salud</a:t>
            </a:r>
            <a:r>
              <a:rPr lang="pt-BR" altLang="pt-BR" sz="1200" dirty="0"/>
              <a:t>”</a:t>
            </a:r>
            <a:endParaRPr lang="pt-BR" altLang="pt-BR" sz="1200" dirty="0" smtClean="0"/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970831" y="400518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6600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971600" y="3285108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6600"/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pt-BR"/>
          </a:p>
        </p:txBody>
      </p:sp>
      <p:pic>
        <p:nvPicPr>
          <p:cNvPr id="7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905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179512" y="1124744"/>
            <a:ext cx="896448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pt-BR" altLang="pt-BR" sz="2000" dirty="0" smtClean="0"/>
              <a:t>Esses documentos apontam para:</a:t>
            </a:r>
          </a:p>
          <a:p>
            <a:pPr lvl="1" eaLnBrk="1" hangingPunct="1">
              <a:lnSpc>
                <a:spcPct val="100000"/>
              </a:lnSpc>
              <a:spcAft>
                <a:spcPts val="600"/>
              </a:spcAft>
            </a:pPr>
            <a:r>
              <a:rPr lang="pt-BR" altLang="pt-BR" sz="2000" dirty="0" smtClean="0"/>
              <a:t>Necessidade de prover melhor acesso ao cuidado de saúde</a:t>
            </a:r>
          </a:p>
          <a:p>
            <a:pPr lvl="2" eaLnBrk="1" hangingPunct="1">
              <a:lnSpc>
                <a:spcPct val="100000"/>
              </a:lnSpc>
              <a:spcAft>
                <a:spcPts val="600"/>
              </a:spcAft>
            </a:pPr>
            <a:r>
              <a:rPr lang="pt-BR" altLang="pt-BR" sz="1800" dirty="0" smtClean="0"/>
              <a:t>“Cuidado primário de saúde” para os pobres (APS seletiva)</a:t>
            </a:r>
          </a:p>
          <a:p>
            <a:pPr lvl="2" eaLnBrk="1" hangingPunct="1">
              <a:lnSpc>
                <a:spcPct val="100000"/>
              </a:lnSpc>
              <a:spcAft>
                <a:spcPts val="600"/>
              </a:spcAft>
            </a:pPr>
            <a:r>
              <a:rPr lang="pt-BR" altLang="pt-BR" sz="1800" dirty="0" smtClean="0"/>
              <a:t>Seguro Privado de Saúde para quem pode pagar</a:t>
            </a:r>
            <a:endParaRPr lang="pt-BR" altLang="pt-BR" sz="1800" dirty="0"/>
          </a:p>
          <a:p>
            <a:pPr lvl="1" eaLnBrk="1" hangingPunct="1">
              <a:lnSpc>
                <a:spcPct val="100000"/>
              </a:lnSpc>
              <a:spcBef>
                <a:spcPts val="28"/>
              </a:spcBef>
              <a:spcAft>
                <a:spcPts val="600"/>
              </a:spcAft>
            </a:pPr>
            <a:r>
              <a:rPr lang="pt-BR" altLang="pt-BR" sz="2000" dirty="0" smtClean="0"/>
              <a:t>É necessário proteger a saúde contra os riscos financeiros dos sistemas públicos</a:t>
            </a:r>
          </a:p>
          <a:p>
            <a:pPr lvl="1" eaLnBrk="1" hangingPunct="1">
              <a:spcBef>
                <a:spcPts val="28"/>
              </a:spcBef>
              <a:spcAft>
                <a:spcPts val="600"/>
              </a:spcAft>
            </a:pPr>
            <a:r>
              <a:rPr lang="pt-BR" altLang="pt-BR" sz="2000" dirty="0" smtClean="0"/>
              <a:t>Esses riscos justificam a CUS</a:t>
            </a:r>
          </a:p>
          <a:p>
            <a:pPr lvl="1" eaLnBrk="1" hangingPunct="1">
              <a:spcBef>
                <a:spcPts val="28"/>
              </a:spcBef>
              <a:spcAft>
                <a:spcPts val="600"/>
              </a:spcAft>
            </a:pPr>
            <a:endParaRPr lang="pt-BR" altLang="pt-BR" sz="1000" dirty="0" smtClean="0"/>
          </a:p>
          <a:p>
            <a:pPr eaLnBrk="1" hangingPunct="1">
              <a:lnSpc>
                <a:spcPct val="100000"/>
              </a:lnSpc>
              <a:spcBef>
                <a:spcPts val="28"/>
              </a:spcBef>
              <a:spcAft>
                <a:spcPts val="600"/>
              </a:spcAft>
            </a:pPr>
            <a:r>
              <a:rPr lang="pt-BR" altLang="pt-BR" sz="2000" dirty="0" smtClean="0"/>
              <a:t>“Risco” e “proteção” são ideias centrais do seguro privado e do mercado financeiro</a:t>
            </a:r>
          </a:p>
          <a:p>
            <a:pPr eaLnBrk="1" hangingPunct="1">
              <a:lnSpc>
                <a:spcPct val="100000"/>
              </a:lnSpc>
              <a:spcBef>
                <a:spcPts val="28"/>
              </a:spcBef>
              <a:spcAft>
                <a:spcPts val="600"/>
              </a:spcAft>
            </a:pPr>
            <a:endParaRPr lang="pt-BR" altLang="pt-BR" sz="600" dirty="0" smtClean="0"/>
          </a:p>
          <a:p>
            <a:pPr eaLnBrk="1" hangingPunct="1">
              <a:lnSpc>
                <a:spcPct val="100000"/>
              </a:lnSpc>
              <a:spcBef>
                <a:spcPts val="76"/>
              </a:spcBef>
              <a:spcAft>
                <a:spcPts val="600"/>
              </a:spcAft>
            </a:pPr>
            <a:r>
              <a:rPr lang="pt-BR" altLang="pt-BR" sz="2000" dirty="0" smtClean="0"/>
              <a:t>Esses documentos propõem o seguro privado para defender os sistemas públicos</a:t>
            </a:r>
          </a:p>
          <a:p>
            <a:pPr lvl="1" eaLnBrk="1" hangingPunct="1">
              <a:lnSpc>
                <a:spcPct val="100000"/>
              </a:lnSpc>
              <a:spcAft>
                <a:spcPts val="600"/>
              </a:spcAft>
              <a:buNone/>
            </a:pPr>
            <a:endParaRPr lang="pt-BR" altLang="pt-BR" sz="2000" dirty="0" smtClean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dirty="0" smtClean="0">
                <a:solidFill>
                  <a:srgbClr val="C00000"/>
                </a:solidFill>
              </a:rPr>
              <a:t>CUS: análise</a:t>
            </a:r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6151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179512" y="764704"/>
            <a:ext cx="896448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endParaRPr lang="pt-BR" altLang="pt-BR" sz="2200" dirty="0" smtClean="0"/>
          </a:p>
          <a:p>
            <a:pPr algn="ctr" eaLnBrk="1" hangingPunct="1">
              <a:spcAft>
                <a:spcPts val="600"/>
              </a:spcAft>
            </a:pPr>
            <a:endParaRPr lang="pt-BR" altLang="pt-BR" sz="2200" dirty="0"/>
          </a:p>
          <a:p>
            <a:pPr algn="ctr" eaLnBrk="1" hangingPunct="1">
              <a:spcAft>
                <a:spcPts val="600"/>
              </a:spcAft>
            </a:pPr>
            <a:endParaRPr lang="pt-BR" altLang="pt-BR" sz="2200" dirty="0" smtClean="0"/>
          </a:p>
          <a:p>
            <a:pPr algn="ctr" eaLnBrk="1" hangingPunct="1">
              <a:spcAft>
                <a:spcPts val="600"/>
              </a:spcAft>
            </a:pPr>
            <a:endParaRPr lang="pt-BR" altLang="pt-BR" sz="2200" dirty="0"/>
          </a:p>
          <a:p>
            <a:pPr algn="ctr" eaLnBrk="1" hangingPunct="1">
              <a:spcAft>
                <a:spcPts val="600"/>
              </a:spcAft>
            </a:pPr>
            <a:endParaRPr lang="pt-BR" altLang="pt-BR" dirty="0" smtClean="0"/>
          </a:p>
          <a:p>
            <a:pPr marL="0" indent="0" algn="ctr" eaLnBrk="1" hangingPunct="1">
              <a:lnSpc>
                <a:spcPct val="100000"/>
              </a:lnSpc>
              <a:spcBef>
                <a:spcPts val="28"/>
              </a:spcBef>
              <a:spcAft>
                <a:spcPts val="600"/>
              </a:spcAft>
              <a:buNone/>
            </a:pPr>
            <a:r>
              <a:rPr lang="pt-BR" altLang="pt-BR" b="1" dirty="0" smtClean="0"/>
              <a:t>CUS é uma proposta que atende à demanda do capital financeiro, à demanda que aumentou com as crises econômicas de 2008 e 2011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28"/>
              </a:spcBef>
              <a:spcAft>
                <a:spcPts val="600"/>
              </a:spcAft>
              <a:buNone/>
            </a:pPr>
            <a:endParaRPr lang="pt-BR" altLang="pt-BR" b="1" dirty="0" smtClean="0"/>
          </a:p>
          <a:p>
            <a:pPr marL="0" indent="0" algn="ctr" eaLnBrk="1" hangingPunct="1">
              <a:lnSpc>
                <a:spcPct val="100000"/>
              </a:lnSpc>
              <a:spcBef>
                <a:spcPts val="28"/>
              </a:spcBef>
              <a:spcAft>
                <a:spcPts val="600"/>
              </a:spcAft>
              <a:buNone/>
            </a:pPr>
            <a:r>
              <a:rPr lang="pt-BR" altLang="pt-BR" b="1" dirty="0" smtClean="0">
                <a:solidFill>
                  <a:srgbClr val="C00000"/>
                </a:solidFill>
              </a:rPr>
              <a:t>É um ataque ao Direito Universal à Saúde</a:t>
            </a:r>
            <a:endParaRPr lang="pt-BR" altLang="pt-BR" b="1" dirty="0">
              <a:solidFill>
                <a:srgbClr val="C00000"/>
              </a:solidFill>
            </a:endParaRPr>
          </a:p>
          <a:p>
            <a:pPr lvl="1" algn="ctr" eaLnBrk="1" hangingPunct="1">
              <a:lnSpc>
                <a:spcPct val="100000"/>
              </a:lnSpc>
              <a:spcAft>
                <a:spcPts val="600"/>
              </a:spcAft>
              <a:buNone/>
            </a:pPr>
            <a:endParaRPr lang="pt-BR" altLang="pt-BR" dirty="0" smtClean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dirty="0" smtClean="0">
                <a:solidFill>
                  <a:srgbClr val="C00000"/>
                </a:solidFill>
              </a:rPr>
              <a:t>CUS: para quem?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5400000">
            <a:off x="3817181" y="2240099"/>
            <a:ext cx="1439787" cy="16573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pt-BR"/>
          </a:p>
        </p:txBody>
      </p:sp>
      <p:pic>
        <p:nvPicPr>
          <p:cNvPr id="7" name="Imagem 1" descr="LogoCebes-pdf-p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67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-108520" y="1323920"/>
            <a:ext cx="91450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 SUS e Setor privado cresceram</a:t>
            </a:r>
          </a:p>
          <a:p>
            <a:pPr lvl="2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 SUS expande e sobrevive (com altíssima qualidade em alguns  nichos) em grande parte graças ao trabalho exaustivo de alguns gestores, conselheiros e trabalhadores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FSE (1994)/FEF/DRU (desde 2003): desvinculação de 20% da receita da União</a:t>
            </a:r>
          </a:p>
          <a:p>
            <a:pPr lvl="2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BR" dirty="0" smtClean="0"/>
              <a:t> proposta atual de passar a 30% e perdurar até 2023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 CPMF: desviada e depois finalizada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EC 29/2000: financiamento SUS (1ª% União, 12% estados e 15% municípios)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Movimento Saúde +10 (mais de 2  mi e assinaturas): Projeto de Lei de iniciativa popular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pt-BR" dirty="0" smtClean="0"/>
              <a:t>		 X Orçamento impositivo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 grande parte do recurso do MS para investimento é direcionado para EP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dirty="0" smtClean="0"/>
              <a:t>Privatização do SUS “por dentro”, no que é ainda era público</a:t>
            </a:r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partir dos anos 1990</a:t>
            </a:r>
          </a:p>
        </p:txBody>
      </p:sp>
    </p:spTree>
    <p:extLst>
      <p:ext uri="{BB962C8B-B14F-4D97-AF65-F5344CB8AC3E}">
        <p14:creationId xmlns:p14="http://schemas.microsoft.com/office/powerpoint/2010/main" xmlns="" val="32554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-108520" y="1323920"/>
            <a:ext cx="9145016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dirty="0" smtClean="0"/>
              <a:t>Legislativo e Executivo: composição permeada de conservadores 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dirty="0" smtClean="0">
                <a:latin typeface="+mj-lt"/>
              </a:rPr>
              <a:t> Financiamento de campanhas eleitorais por empresas de planos privados de saúde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dirty="0" smtClean="0"/>
              <a:t> </a:t>
            </a:r>
            <a:r>
              <a:rPr lang="pt-BR" sz="1600" u="sng" dirty="0" smtClean="0"/>
              <a:t>2014 </a:t>
            </a:r>
            <a:r>
              <a:rPr lang="pt-BR" sz="1600" dirty="0" smtClean="0"/>
              <a:t>- Dep. Eduardo Cunha foi autor de emenda à MP 627/2013 para </a:t>
            </a:r>
            <a:r>
              <a:rPr lang="pt-BR" sz="1600" b="1" dirty="0" smtClean="0"/>
              <a:t>anistiar os planos privados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dirty="0" smtClean="0"/>
              <a:t> Vetada pela presidente Dilma </a:t>
            </a:r>
            <a:r>
              <a:rPr lang="pt-BR" sz="1600" dirty="0" err="1" smtClean="0"/>
              <a:t>Roussef</a:t>
            </a:r>
            <a:endParaRPr lang="pt-BR" sz="1600" dirty="0" smtClean="0"/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u="sng" dirty="0" smtClean="0"/>
              <a:t>Dez 2014</a:t>
            </a:r>
            <a:r>
              <a:rPr lang="pt-BR" sz="1600" dirty="0" smtClean="0"/>
              <a:t> - </a:t>
            </a:r>
            <a:r>
              <a:rPr lang="pt-BR" sz="1600" b="1" dirty="0" smtClean="0"/>
              <a:t>P</a:t>
            </a:r>
            <a:r>
              <a:rPr lang="en-US" sz="1600" b="1" dirty="0" smtClean="0"/>
              <a:t>EC 451</a:t>
            </a:r>
            <a:r>
              <a:rPr lang="en-US" sz="1600" dirty="0" smtClean="0"/>
              <a:t> – </a:t>
            </a:r>
            <a:r>
              <a:rPr lang="en-US" sz="1600" dirty="0" err="1" smtClean="0"/>
              <a:t>obriga</a:t>
            </a:r>
            <a:r>
              <a:rPr lang="en-US" sz="1600" dirty="0" smtClean="0"/>
              <a:t> o </a:t>
            </a:r>
            <a:r>
              <a:rPr lang="en-US" sz="1600" dirty="0" err="1" smtClean="0"/>
              <a:t>empregador</a:t>
            </a:r>
            <a:r>
              <a:rPr lang="en-US" sz="1600" dirty="0" smtClean="0"/>
              <a:t> a </a:t>
            </a:r>
            <a:r>
              <a:rPr lang="en-US" sz="1600" dirty="0" err="1" smtClean="0"/>
              <a:t>oferecer</a:t>
            </a:r>
            <a:r>
              <a:rPr lang="en-US" sz="1600" dirty="0" smtClean="0"/>
              <a:t> </a:t>
            </a:r>
            <a:r>
              <a:rPr lang="en-US" sz="1600" dirty="0" err="1" smtClean="0"/>
              <a:t>plano</a:t>
            </a:r>
            <a:r>
              <a:rPr lang="en-US" sz="1600" dirty="0" smtClean="0"/>
              <a:t> </a:t>
            </a:r>
            <a:r>
              <a:rPr lang="en-US" sz="1600" dirty="0" err="1" smtClean="0"/>
              <a:t>privado</a:t>
            </a:r>
            <a:r>
              <a:rPr lang="en-US" sz="1600" dirty="0" smtClean="0"/>
              <a:t> </a:t>
            </a:r>
            <a:r>
              <a:rPr lang="en-US" sz="1600" dirty="0" err="1" smtClean="0"/>
              <a:t>para</a:t>
            </a:r>
            <a:r>
              <a:rPr lang="en-US" sz="1600" dirty="0" smtClean="0"/>
              <a:t> </a:t>
            </a:r>
            <a:r>
              <a:rPr lang="en-US" sz="1600" dirty="0" err="1" smtClean="0"/>
              <a:t>vínculo</a:t>
            </a:r>
            <a:r>
              <a:rPr lang="en-US" sz="1600" dirty="0" smtClean="0"/>
              <a:t> </a:t>
            </a:r>
            <a:r>
              <a:rPr lang="en-US" sz="1600" dirty="0" err="1" smtClean="0"/>
              <a:t>empregatício</a:t>
            </a:r>
            <a:endParaRPr lang="en-US" sz="1600" dirty="0" smtClean="0"/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u="sng" dirty="0" smtClean="0"/>
              <a:t> Fev 2015</a:t>
            </a:r>
            <a:r>
              <a:rPr lang="pt-BR" sz="1600" dirty="0" smtClean="0"/>
              <a:t> - Pedido de abertura de </a:t>
            </a:r>
            <a:r>
              <a:rPr lang="pt-BR" sz="1600" dirty="0" err="1" smtClean="0"/>
              <a:t>CPI-planos</a:t>
            </a:r>
            <a:r>
              <a:rPr lang="pt-BR" sz="1600" dirty="0" smtClean="0"/>
              <a:t> privados negado pelo presidente da CD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dirty="0" smtClean="0"/>
              <a:t> Dep. Ivan Valente (PSOL) recorreu ao STF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u="sng" dirty="0" smtClean="0"/>
              <a:t>Mar 2015:</a:t>
            </a:r>
            <a:r>
              <a:rPr lang="pt-BR" sz="1600" dirty="0" smtClean="0"/>
              <a:t> EC 86 (PEC 358/2013) – </a:t>
            </a:r>
            <a:r>
              <a:rPr lang="pt-BR" sz="1600" b="1" dirty="0" smtClean="0"/>
              <a:t>Orçamento Impositivo </a:t>
            </a:r>
            <a:r>
              <a:rPr lang="pt-BR" sz="1600" dirty="0" smtClean="0"/>
              <a:t>que reduz % mínimo da RCL da União para SUS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u="sng" dirty="0" smtClean="0"/>
              <a:t>Jan 2015</a:t>
            </a:r>
            <a:r>
              <a:rPr lang="pt-BR" sz="1600" dirty="0" smtClean="0"/>
              <a:t>: Lei 13097 (MP 656/2014): </a:t>
            </a:r>
            <a:r>
              <a:rPr lang="pt-BR" sz="1600" b="1" dirty="0" smtClean="0"/>
              <a:t>participação direta ou indireta e controle do K estrangeiro na saúde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dirty="0" smtClean="0"/>
              <a:t> MP 656: Dep. PMDB/PB que com campanha eleitoral financiada por Bradesco apresenta emenda à MP, para autorização para K estrangeiro investir na saúde  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u="sng" dirty="0" smtClean="0"/>
              <a:t>Fev 2015</a:t>
            </a:r>
            <a:r>
              <a:rPr lang="pt-BR" sz="1600" dirty="0" smtClean="0"/>
              <a:t>: Estadão divulga que teve acesso a </a:t>
            </a:r>
            <a:r>
              <a:rPr lang="pt-BR" sz="1600" dirty="0" err="1" smtClean="0"/>
              <a:t>doc</a:t>
            </a:r>
            <a:r>
              <a:rPr lang="pt-BR" sz="1600" dirty="0" smtClean="0"/>
              <a:t> sigiloso da AGU recomendando veto parcial do artigo, que deveria ocorrer em casos excepcionais, “como pesquisas”.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u="sng" dirty="0" smtClean="0"/>
              <a:t>Jan 2015</a:t>
            </a:r>
            <a:r>
              <a:rPr lang="pt-BR" sz="1600" dirty="0" smtClean="0"/>
              <a:t>: Notas entidades MRSB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v"/>
            </a:pPr>
            <a:r>
              <a:rPr lang="pt-BR" sz="1600" dirty="0" smtClean="0"/>
              <a:t> </a:t>
            </a:r>
            <a:r>
              <a:rPr lang="pt-BR" sz="1600" u="sng" dirty="0" smtClean="0"/>
              <a:t>Mai 2015</a:t>
            </a:r>
            <a:r>
              <a:rPr lang="pt-BR" sz="1600" dirty="0" smtClean="0"/>
              <a:t>: Projeto Dep. Jandira </a:t>
            </a:r>
            <a:r>
              <a:rPr lang="pt-BR" sz="1600" dirty="0" err="1" smtClean="0"/>
              <a:t>Feghali</a:t>
            </a:r>
            <a:endParaRPr lang="pt-BR" sz="1600" dirty="0" smtClean="0"/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600" u="sng" dirty="0" smtClean="0"/>
              <a:t>Ago 2015</a:t>
            </a:r>
            <a:r>
              <a:rPr lang="pt-BR" sz="1600" dirty="0" smtClean="0"/>
              <a:t>: Agenda Brasil</a:t>
            </a:r>
            <a:endParaRPr lang="pt-BR" sz="1600" kern="5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Conjuntura atual: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continuação do desmonte</a:t>
            </a:r>
            <a:r>
              <a:rPr kumimoji="0" lang="pt-BR" altLang="pt-BR" sz="3200" b="0" i="0" u="none" strike="noStrike" kern="1200" cap="small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 proteção social à saúde</a:t>
            </a:r>
            <a:endParaRPr kumimoji="0" lang="pt-BR" altLang="pt-BR" sz="3200" b="0" i="0" u="none" strike="noStrike" kern="1200" cap="small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54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Espaço Reservado para Conteúdo 4"/>
          <p:cNvSpPr>
            <a:spLocks noGrp="1"/>
          </p:cNvSpPr>
          <p:nvPr>
            <p:ph idx="1"/>
          </p:nvPr>
        </p:nvSpPr>
        <p:spPr>
          <a:xfrm>
            <a:off x="277688" y="764704"/>
            <a:ext cx="8686800" cy="6480720"/>
          </a:xfrm>
        </p:spPr>
        <p:txBody>
          <a:bodyPr>
            <a:noAutofit/>
          </a:bodyPr>
          <a:lstStyle/>
          <a:p>
            <a:pPr marL="342900" lvl="1" indent="-342900" eaLnBrk="1" hangingPunct="1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t-BR" sz="2000" i="1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Agenda BR deve ser entendida no contexto :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nacional do conjunto de medidas de desmonte da proteção social que vem sendo feito nas últimas décadas 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Internacional de demanda de aumento do K financeiro (p ex. CUS)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DIVERSOS PONTOS QUE TRARIAM RETROCESSO AO PAÍS E NÃO RESOLVEM A CRISE ECONÔMICA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Revisão </a:t>
            </a:r>
            <a:r>
              <a:rPr lang="pt-BR" sz="1600" dirty="0" smtClean="0"/>
              <a:t>do marco jurídico de áreas indígenas </a:t>
            </a:r>
            <a:r>
              <a:rPr lang="pt-BR" sz="1600" i="1" dirty="0" smtClean="0"/>
              <a:t>para compatibilizar com investimentos produtivos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Revisão da legislação licenciamento investimentos em: zona costeira, áreas  naturais protegida e cidades históricas </a:t>
            </a:r>
            <a:r>
              <a:rPr lang="pt-BR" sz="1600" i="1" dirty="0" smtClean="0"/>
              <a:t>para incentivar investimentos produtivos</a:t>
            </a:r>
            <a:endParaRPr lang="pt-BR" sz="1600" dirty="0" smtClean="0"/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Proibição de liminares judiciais para procedimentos experimentais onerosos ou não homologados pelo SUS (“EMENDA QUALICORP”)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Cobraça diferenciada de procedimentos do SUS por faixa de renda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Revisão do marco regulatório dos FUNDOS DE </a:t>
            </a:r>
            <a:r>
              <a:rPr lang="pt-B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PENSÃO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Favorecer maior desvinculação da receita orçamentária dando maior flexibilidade ao gasto público</a:t>
            </a:r>
            <a:endParaRPr lang="pt-BR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Cebes se posiciona radicalmente contra esse “</a:t>
            </a:r>
            <a:r>
              <a:rPr lang="pt-BR" sz="2000" dirty="0" err="1" smtClean="0"/>
              <a:t>acordão</a:t>
            </a:r>
            <a:r>
              <a:rPr lang="pt-BR" sz="2000" dirty="0" smtClean="0"/>
              <a:t>” entre SF, Executivo e banqueiros, formulando proposta da direita conservadora do país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t-BR" sz="20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 marL="342900" lvl="1" indent="-342900">
              <a:buClr>
                <a:srgbClr val="C00000"/>
              </a:buClr>
              <a:buNone/>
            </a:pPr>
            <a:endParaRPr lang="en-US" sz="1800" i="1" dirty="0" smtClean="0"/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Agenda Brasil (Renan, 10 agosto 2015)</a:t>
            </a:r>
          </a:p>
        </p:txBody>
      </p:sp>
    </p:spTree>
    <p:extLst>
      <p:ext uri="{BB962C8B-B14F-4D97-AF65-F5344CB8AC3E}">
        <p14:creationId xmlns:p14="http://schemas.microsoft.com/office/powerpoint/2010/main" xmlns="" val="14506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Espaço Reservado para Conteúdo 4"/>
          <p:cNvSpPr>
            <a:spLocks noGrp="1"/>
          </p:cNvSpPr>
          <p:nvPr>
            <p:ph idx="1"/>
          </p:nvPr>
        </p:nvSpPr>
        <p:spPr>
          <a:xfrm>
            <a:off x="277688" y="404664"/>
            <a:ext cx="8686800" cy="6480720"/>
          </a:xfrm>
        </p:spPr>
        <p:txBody>
          <a:bodyPr>
            <a:noAutofit/>
          </a:bodyPr>
          <a:lstStyle/>
          <a:p>
            <a:pPr marL="342900" lvl="1" indent="-342900" eaLnBrk="1" hangingPunct="1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t-BR" sz="2000" dirty="0" smtClean="0"/>
          </a:p>
          <a:p>
            <a:pPr marL="342900" lvl="1" indent="-342900">
              <a:buClr>
                <a:srgbClr val="C00000"/>
              </a:buClr>
              <a:buNone/>
            </a:pPr>
            <a:r>
              <a:rPr lang="pt-BR" sz="2000" b="1" dirty="0" smtClean="0"/>
              <a:t>ANALISAR, RESISTIR, FORMULAR e PROPOR! </a:t>
            </a:r>
          </a:p>
          <a:p>
            <a:pPr marL="342900" lvl="1" indent="-342900">
              <a:buClr>
                <a:srgbClr val="C00000"/>
              </a:buClr>
              <a:buNone/>
            </a:pPr>
            <a:r>
              <a:rPr lang="pt-BR" sz="2000" b="1" dirty="0" smtClean="0"/>
              <a:t>Radicalizar pela democracia, contra o endurecimento da direita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Investir numa comunicação e imprensa brasileira progressista e de esquerda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Necessidade de ampliação das bases sociais (contexto maior individualismo)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Os movimentos sociais </a:t>
            </a:r>
            <a:r>
              <a:rPr lang="en-US" sz="2000" dirty="0" err="1" smtClean="0"/>
              <a:t>são</a:t>
            </a:r>
            <a:r>
              <a:rPr lang="en-US" sz="2000" dirty="0" smtClean="0"/>
              <a:t>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principais</a:t>
            </a:r>
            <a:r>
              <a:rPr lang="en-US" sz="2000" dirty="0" smtClean="0"/>
              <a:t> </a:t>
            </a:r>
            <a:r>
              <a:rPr lang="en-US" sz="2000" dirty="0" err="1" smtClean="0"/>
              <a:t>atores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podem</a:t>
            </a:r>
            <a:r>
              <a:rPr lang="en-US" sz="2000" dirty="0" smtClean="0"/>
              <a:t> </a:t>
            </a:r>
            <a:r>
              <a:rPr lang="en-US" sz="2000" dirty="0" err="1" smtClean="0"/>
              <a:t>influenciar</a:t>
            </a:r>
            <a:r>
              <a:rPr lang="en-US" sz="2000" dirty="0" smtClean="0"/>
              <a:t>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governos</a:t>
            </a:r>
            <a:r>
              <a:rPr lang="en-US" sz="2000" dirty="0" smtClean="0"/>
              <a:t> do </a:t>
            </a:r>
            <a:r>
              <a:rPr lang="en-US" sz="2000" dirty="0" err="1" smtClean="0"/>
              <a:t>hemisfério</a:t>
            </a:r>
            <a:r>
              <a:rPr lang="en-US" sz="2000" dirty="0" smtClean="0"/>
              <a:t> </a:t>
            </a:r>
            <a:r>
              <a:rPr lang="en-US" sz="2000" dirty="0" err="1" smtClean="0"/>
              <a:t>norte</a:t>
            </a:r>
            <a:r>
              <a:rPr lang="en-US" sz="2000" dirty="0" smtClean="0"/>
              <a:t> e do </a:t>
            </a:r>
            <a:r>
              <a:rPr lang="en-US" sz="2000" dirty="0" err="1" smtClean="0"/>
              <a:t>sul</a:t>
            </a:r>
            <a:r>
              <a:rPr lang="en-US" sz="2000" dirty="0" smtClean="0"/>
              <a:t> a </a:t>
            </a:r>
            <a:r>
              <a:rPr lang="en-US" sz="2000" dirty="0" err="1" smtClean="0"/>
              <a:t>incorporarem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Agenda </a:t>
            </a:r>
            <a:r>
              <a:rPr lang="en-US" sz="2000" dirty="0" err="1" smtClean="0"/>
              <a:t>internacional</a:t>
            </a:r>
            <a:r>
              <a:rPr lang="en-US" sz="2000" dirty="0" smtClean="0"/>
              <a:t> as </a:t>
            </a:r>
            <a:r>
              <a:rPr lang="en-US" sz="2000" dirty="0" err="1" smtClean="0"/>
              <a:t>necessidades</a:t>
            </a:r>
            <a:r>
              <a:rPr lang="en-US" sz="2000" dirty="0" smtClean="0"/>
              <a:t> dos </a:t>
            </a:r>
            <a:r>
              <a:rPr lang="en-US" sz="2000" dirty="0" err="1" smtClean="0"/>
              <a:t>países</a:t>
            </a:r>
            <a:r>
              <a:rPr lang="en-US" sz="2000" dirty="0" smtClean="0"/>
              <a:t> do </a:t>
            </a:r>
            <a:r>
              <a:rPr lang="en-US" sz="2000" dirty="0" err="1" smtClean="0"/>
              <a:t>sul</a:t>
            </a:r>
            <a:endParaRPr lang="en-US" sz="2000" dirty="0" smtClean="0"/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dirty="0" smtClean="0"/>
              <a:t>INVESTIR NA CONVERGÊNCIA DE POSIÇÕES ENTRE MOVIMENTOS PROGRESSISTAS e TRABALHAR EM REDE: NO BRASIL E ENTRE OS PAÍSES DO HEMISFÉRIO SUL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b="1" dirty="0" smtClean="0"/>
              <a:t>No BR</a:t>
            </a:r>
            <a:r>
              <a:rPr lang="en-US" sz="1600" dirty="0" smtClean="0"/>
              <a:t>: </a:t>
            </a:r>
            <a:r>
              <a:rPr lang="en-US" sz="1600" dirty="0" err="1" smtClean="0"/>
              <a:t>articulação</a:t>
            </a:r>
            <a:r>
              <a:rPr lang="en-US" sz="1600" dirty="0" smtClean="0"/>
              <a:t> com Tripartite, </a:t>
            </a:r>
            <a:r>
              <a:rPr lang="en-US" sz="1600" dirty="0" err="1" smtClean="0"/>
              <a:t>Conselhos</a:t>
            </a:r>
            <a:r>
              <a:rPr lang="en-US" sz="1600" dirty="0" smtClean="0"/>
              <a:t> </a:t>
            </a:r>
            <a:r>
              <a:rPr lang="en-US" sz="1600" dirty="0" err="1" smtClean="0"/>
              <a:t>gestores</a:t>
            </a:r>
            <a:r>
              <a:rPr lang="en-US" sz="1600" dirty="0" smtClean="0"/>
              <a:t>, </a:t>
            </a:r>
            <a:r>
              <a:rPr lang="en-US" sz="1600" dirty="0" err="1" smtClean="0"/>
              <a:t>instâncias</a:t>
            </a:r>
            <a:r>
              <a:rPr lang="en-US" sz="1600" dirty="0" smtClean="0"/>
              <a:t> de </a:t>
            </a:r>
            <a:r>
              <a:rPr lang="en-US" sz="1600" dirty="0" err="1" smtClean="0"/>
              <a:t>Controle</a:t>
            </a:r>
            <a:r>
              <a:rPr lang="en-US" sz="1600" dirty="0" smtClean="0"/>
              <a:t> Social, com </a:t>
            </a:r>
            <a:r>
              <a:rPr lang="en-US" sz="1600" dirty="0" err="1" smtClean="0"/>
              <a:t>os</a:t>
            </a:r>
            <a:r>
              <a:rPr lang="en-US" sz="1600" dirty="0" smtClean="0"/>
              <a:t> </a:t>
            </a:r>
            <a:r>
              <a:rPr lang="en-US" sz="1600" dirty="0" err="1" smtClean="0"/>
              <a:t>movimentos</a:t>
            </a:r>
            <a:r>
              <a:rPr lang="en-US" sz="1600" dirty="0" smtClean="0"/>
              <a:t> </a:t>
            </a:r>
            <a:r>
              <a:rPr lang="en-US" sz="1600" dirty="0" err="1" smtClean="0"/>
              <a:t>sem</a:t>
            </a:r>
            <a:r>
              <a:rPr lang="en-US" sz="1600" dirty="0" smtClean="0"/>
              <a:t> Terra, </a:t>
            </a:r>
            <a:r>
              <a:rPr lang="en-US" sz="1600" dirty="0" err="1" smtClean="0"/>
              <a:t>sem</a:t>
            </a:r>
            <a:r>
              <a:rPr lang="en-US" sz="1600" dirty="0" smtClean="0"/>
              <a:t> </a:t>
            </a:r>
            <a:r>
              <a:rPr lang="en-US" sz="1600" dirty="0" err="1" smtClean="0"/>
              <a:t>Teto</a:t>
            </a:r>
            <a:r>
              <a:rPr lang="en-US" sz="1600" dirty="0" smtClean="0"/>
              <a:t> e com </a:t>
            </a:r>
            <a:r>
              <a:rPr lang="en-US" sz="1600" dirty="0" err="1" smtClean="0"/>
              <a:t>os</a:t>
            </a:r>
            <a:r>
              <a:rPr lang="en-US" sz="1600" dirty="0" smtClean="0"/>
              <a:t> </a:t>
            </a:r>
            <a:r>
              <a:rPr lang="en-US" sz="1600" dirty="0" err="1" smtClean="0"/>
              <a:t>cada</a:t>
            </a:r>
            <a:r>
              <a:rPr lang="en-US" sz="1600" dirty="0" smtClean="0"/>
              <a:t> </a:t>
            </a:r>
            <a:r>
              <a:rPr lang="en-US" sz="1600" dirty="0" err="1" smtClean="0"/>
              <a:t>vez</a:t>
            </a:r>
            <a:r>
              <a:rPr lang="en-US" sz="1600" dirty="0" smtClean="0"/>
              <a:t> </a:t>
            </a:r>
            <a:r>
              <a:rPr lang="en-US" sz="1600" dirty="0" err="1" smtClean="0"/>
              <a:t>maiores</a:t>
            </a:r>
            <a:r>
              <a:rPr lang="en-US" sz="1600" dirty="0" smtClean="0"/>
              <a:t>, inclusive </a:t>
            </a:r>
            <a:r>
              <a:rPr lang="en-US" sz="1600" dirty="0" err="1" smtClean="0"/>
              <a:t>os</a:t>
            </a:r>
            <a:r>
              <a:rPr lang="en-US" sz="1600" dirty="0" smtClean="0"/>
              <a:t> </a:t>
            </a:r>
            <a:r>
              <a:rPr lang="en-US" sz="1600" dirty="0" err="1" smtClean="0"/>
              <a:t>aparentemente</a:t>
            </a:r>
            <a:r>
              <a:rPr lang="en-US" sz="1600" dirty="0" smtClean="0"/>
              <a:t> </a:t>
            </a:r>
            <a:r>
              <a:rPr lang="en-US" sz="1600" dirty="0" err="1" smtClean="0"/>
              <a:t>específicos</a:t>
            </a:r>
            <a:r>
              <a:rPr lang="en-US" sz="1600" dirty="0" smtClean="0"/>
              <a:t>, </a:t>
            </a:r>
            <a:r>
              <a:rPr lang="en-US" sz="1600" dirty="0" err="1" smtClean="0"/>
              <a:t>mas</a:t>
            </a:r>
            <a:r>
              <a:rPr lang="en-US" sz="1600" dirty="0" smtClean="0"/>
              <a:t> </a:t>
            </a:r>
            <a:r>
              <a:rPr lang="en-US" sz="1600" dirty="0" err="1" smtClean="0"/>
              <a:t>que</a:t>
            </a:r>
            <a:r>
              <a:rPr lang="en-US" sz="1600" dirty="0" smtClean="0"/>
              <a:t> </a:t>
            </a:r>
            <a:r>
              <a:rPr lang="en-US" sz="1600" dirty="0" err="1" smtClean="0"/>
              <a:t>estão</a:t>
            </a:r>
            <a:r>
              <a:rPr lang="en-US" sz="1600" dirty="0" smtClean="0"/>
              <a:t> </a:t>
            </a:r>
            <a:r>
              <a:rPr lang="en-US" sz="1600" dirty="0" err="1" smtClean="0"/>
              <a:t>inseridos</a:t>
            </a:r>
            <a:r>
              <a:rPr lang="en-US" sz="1600" dirty="0" smtClean="0"/>
              <a:t>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causa</a:t>
            </a:r>
            <a:r>
              <a:rPr lang="en-US" sz="1600" dirty="0" smtClean="0"/>
              <a:t> do </a:t>
            </a:r>
            <a:r>
              <a:rPr lang="en-US" sz="1600" dirty="0" err="1" smtClean="0"/>
              <a:t>direito</a:t>
            </a:r>
            <a:r>
              <a:rPr lang="en-US" sz="1600" dirty="0" smtClean="0"/>
              <a:t>  social universal 					(</a:t>
            </a:r>
            <a:r>
              <a:rPr lang="en-US" sz="1600" dirty="0" err="1" smtClean="0"/>
              <a:t>mulheres</a:t>
            </a:r>
            <a:r>
              <a:rPr lang="en-US" sz="1600" dirty="0" smtClean="0"/>
              <a:t>, </a:t>
            </a:r>
            <a:r>
              <a:rPr lang="en-US" sz="1600" dirty="0" err="1" smtClean="0"/>
              <a:t>negros</a:t>
            </a:r>
            <a:r>
              <a:rPr lang="en-US" sz="1600" dirty="0" smtClean="0"/>
              <a:t>, </a:t>
            </a:r>
            <a:r>
              <a:rPr lang="en-US" sz="1600" dirty="0" err="1" smtClean="0"/>
              <a:t>índios</a:t>
            </a:r>
            <a:r>
              <a:rPr lang="en-US" sz="1600" dirty="0" smtClean="0"/>
              <a:t>, </a:t>
            </a:r>
            <a:r>
              <a:rPr lang="en-US" sz="1600" dirty="0" err="1" smtClean="0"/>
              <a:t>descriminalização</a:t>
            </a:r>
            <a:r>
              <a:rPr lang="en-US" sz="1600" dirty="0" smtClean="0"/>
              <a:t> das </a:t>
            </a:r>
            <a:r>
              <a:rPr lang="en-US" sz="1600" dirty="0" err="1" smtClean="0"/>
              <a:t>drogas</a:t>
            </a:r>
            <a:r>
              <a:rPr lang="en-US" sz="1600" dirty="0" smtClean="0"/>
              <a:t>, etc.)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dirty="0" err="1" smtClean="0"/>
              <a:t>Retomar</a:t>
            </a:r>
            <a:r>
              <a:rPr lang="en-US" sz="1600" dirty="0" smtClean="0"/>
              <a:t> </a:t>
            </a:r>
            <a:r>
              <a:rPr lang="en-US" sz="1600" dirty="0" err="1" smtClean="0"/>
              <a:t>interesse</a:t>
            </a:r>
            <a:r>
              <a:rPr lang="en-US" sz="1600" dirty="0" smtClean="0"/>
              <a:t> dos </a:t>
            </a:r>
            <a:r>
              <a:rPr lang="en-US" sz="1600" dirty="0" err="1" smtClean="0"/>
              <a:t>trabalhadores</a:t>
            </a:r>
            <a:r>
              <a:rPr lang="en-US" sz="1600" dirty="0" smtClean="0"/>
              <a:t>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defesa</a:t>
            </a:r>
            <a:r>
              <a:rPr lang="en-US" sz="1600" dirty="0" smtClean="0"/>
              <a:t> do SUS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As </a:t>
            </a:r>
            <a:r>
              <a:rPr lang="en-US" sz="2000" dirty="0" err="1" smtClean="0"/>
              <a:t>entidades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representam</a:t>
            </a:r>
            <a:r>
              <a:rPr lang="en-US" sz="2000" dirty="0" smtClean="0"/>
              <a:t> </a:t>
            </a:r>
            <a:r>
              <a:rPr lang="en-US" sz="2000" dirty="0" err="1" smtClean="0"/>
              <a:t>movimentos</a:t>
            </a:r>
            <a:r>
              <a:rPr lang="en-US" sz="2000" dirty="0" smtClean="0"/>
              <a:t> </a:t>
            </a:r>
            <a:r>
              <a:rPr lang="en-US" sz="2000" dirty="0" err="1" smtClean="0"/>
              <a:t>progressivos</a:t>
            </a:r>
            <a:r>
              <a:rPr lang="en-US" sz="2000" dirty="0" smtClean="0"/>
              <a:t> </a:t>
            </a:r>
            <a:r>
              <a:rPr lang="en-US" sz="2000" dirty="0" err="1" smtClean="0"/>
              <a:t>devem</a:t>
            </a:r>
            <a:r>
              <a:rPr lang="en-US" sz="2000" dirty="0" smtClean="0"/>
              <a:t> defender o </a:t>
            </a:r>
            <a:r>
              <a:rPr lang="en-US" sz="2000" dirty="0" err="1" smtClean="0"/>
              <a:t>direito</a:t>
            </a:r>
            <a:r>
              <a:rPr lang="en-US" sz="2000" dirty="0" smtClean="0"/>
              <a:t> universal à </a:t>
            </a:r>
            <a:r>
              <a:rPr lang="en-US" sz="2000" dirty="0" err="1" smtClean="0"/>
              <a:t>saúde</a:t>
            </a:r>
            <a:r>
              <a:rPr lang="en-US" sz="2000" dirty="0"/>
              <a:t> e </a:t>
            </a:r>
            <a:r>
              <a:rPr lang="en-US" sz="2000" dirty="0" smtClean="0"/>
              <a:t>combater </a:t>
            </a:r>
            <a:r>
              <a:rPr lang="en-US" sz="2000" dirty="0" err="1" smtClean="0"/>
              <a:t>seus</a:t>
            </a:r>
            <a:r>
              <a:rPr lang="en-US" sz="2000" dirty="0" smtClean="0"/>
              <a:t> </a:t>
            </a:r>
            <a:r>
              <a:rPr lang="en-US" sz="2000" dirty="0" err="1" smtClean="0"/>
              <a:t>entraves</a:t>
            </a:r>
            <a:r>
              <a:rPr lang="en-US" sz="2000" dirty="0" smtClean="0"/>
              <a:t> </a:t>
            </a:r>
            <a:r>
              <a:rPr lang="en-US" sz="2000" dirty="0" err="1" smtClean="0"/>
              <a:t>estratégicos</a:t>
            </a:r>
            <a:endParaRPr lang="en-US" sz="20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deixar</a:t>
            </a:r>
            <a:r>
              <a:rPr lang="en-US" sz="2000" dirty="0" smtClean="0"/>
              <a:t> de </a:t>
            </a:r>
            <a:r>
              <a:rPr lang="en-US" sz="2000" dirty="0" err="1" smtClean="0"/>
              <a:t>cobrar</a:t>
            </a:r>
            <a:r>
              <a:rPr lang="en-US" sz="2000" dirty="0" smtClean="0"/>
              <a:t> o </a:t>
            </a:r>
            <a:r>
              <a:rPr lang="en-US" sz="2000" dirty="0" err="1" smtClean="0"/>
              <a:t>governo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enfrentar</a:t>
            </a:r>
            <a:r>
              <a:rPr lang="en-US" sz="2000" dirty="0" smtClean="0"/>
              <a:t> o </a:t>
            </a:r>
            <a:r>
              <a:rPr lang="en-US" sz="2000" dirty="0" err="1" smtClean="0"/>
              <a:t>tripé</a:t>
            </a:r>
            <a:r>
              <a:rPr lang="en-US" sz="2000" dirty="0" smtClean="0"/>
              <a:t> </a:t>
            </a:r>
            <a:r>
              <a:rPr lang="en-US" sz="2000" dirty="0" err="1" smtClean="0"/>
              <a:t>econômico</a:t>
            </a:r>
            <a:r>
              <a:rPr lang="en-US" sz="2000" dirty="0" smtClean="0"/>
              <a:t>: </a:t>
            </a:r>
            <a:endParaRPr lang="en-US" sz="2000" dirty="0" smtClean="0"/>
          </a:p>
          <a:p>
            <a:pPr marL="342900" lvl="1" indent="-342900">
              <a:buClr>
                <a:srgbClr val="C00000"/>
              </a:buClr>
              <a:buNone/>
            </a:pPr>
            <a:r>
              <a:rPr lang="en-US" sz="2000" dirty="0" smtClean="0"/>
              <a:t>	</a:t>
            </a:r>
            <a:r>
              <a:rPr lang="en-US" sz="2000" i="1" dirty="0" smtClean="0"/>
              <a:t>tem </a:t>
            </a:r>
            <a:r>
              <a:rPr lang="en-US" sz="2000" i="1" dirty="0" err="1" smtClean="0"/>
              <a:t>recurso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sim</a:t>
            </a:r>
            <a:r>
              <a:rPr lang="en-US" sz="2000" i="1" dirty="0" smtClean="0"/>
              <a:t>, p. ex. </a:t>
            </a:r>
            <a:r>
              <a:rPr lang="en-US" sz="2000" i="1" dirty="0" err="1" smtClean="0"/>
              <a:t>os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que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vão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para</a:t>
            </a:r>
            <a:r>
              <a:rPr lang="en-US" sz="2000" i="1" dirty="0" smtClean="0"/>
              <a:t> DRU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SUS </a:t>
            </a:r>
            <a:r>
              <a:rPr lang="en-US" sz="2000" dirty="0" err="1" smtClean="0"/>
              <a:t>público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sustentar</a:t>
            </a:r>
            <a:r>
              <a:rPr lang="en-US" sz="2000" dirty="0" smtClean="0"/>
              <a:t> um </a:t>
            </a:r>
            <a:r>
              <a:rPr lang="en-US" sz="2000" dirty="0" err="1" smtClean="0"/>
              <a:t>país</a:t>
            </a:r>
            <a:r>
              <a:rPr lang="en-US" sz="2000" dirty="0" smtClean="0"/>
              <a:t> </a:t>
            </a:r>
            <a:r>
              <a:rPr lang="en-US" sz="2000" dirty="0" err="1" smtClean="0"/>
              <a:t>saudável</a:t>
            </a:r>
            <a:r>
              <a:rPr lang="en-US" sz="2000" dirty="0" smtClean="0"/>
              <a:t> (inclusive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sair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crise</a:t>
            </a:r>
            <a:r>
              <a:rPr lang="en-US" sz="2000" dirty="0" smtClean="0"/>
              <a:t>)</a:t>
            </a:r>
          </a:p>
          <a:p>
            <a:pPr marL="342900" lvl="1" indent="-342900">
              <a:buClr>
                <a:srgbClr val="C00000"/>
              </a:buClr>
              <a:buNone/>
            </a:pPr>
            <a:endParaRPr lang="en-US" sz="20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dirty="0" smtClean="0"/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-171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Potencial dos Movimentos Sociais</a:t>
            </a:r>
          </a:p>
        </p:txBody>
      </p:sp>
    </p:spTree>
    <p:extLst>
      <p:ext uri="{BB962C8B-B14F-4D97-AF65-F5344CB8AC3E}">
        <p14:creationId xmlns:p14="http://schemas.microsoft.com/office/powerpoint/2010/main" xmlns="" val="14506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Espaço Reservado para Conteúdo 4"/>
          <p:cNvSpPr>
            <a:spLocks noGrp="1"/>
          </p:cNvSpPr>
          <p:nvPr>
            <p:ph idx="1"/>
          </p:nvPr>
        </p:nvSpPr>
        <p:spPr>
          <a:xfrm>
            <a:off x="277688" y="1031594"/>
            <a:ext cx="8467727" cy="5565758"/>
          </a:xfrm>
        </p:spPr>
        <p:txBody>
          <a:bodyPr>
            <a:noAutofit/>
          </a:bodyPr>
          <a:lstStyle/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Documentos, entrevistas e material de comunicação Cebes , Documento de entidades do MRSB, p. ex:</a:t>
            </a:r>
          </a:p>
          <a:p>
            <a:pPr marL="742950" lvl="2" indent="-342900">
              <a:buClr>
                <a:srgbClr val="C00000"/>
              </a:buClr>
            </a:pPr>
            <a:r>
              <a:rPr lang="pt-BR" sz="1600" dirty="0" smtClean="0"/>
              <a:t>Set/2014: Manifesto do Cebes Saúde é direito e não negócio (contra CUS)</a:t>
            </a:r>
          </a:p>
          <a:p>
            <a:pPr marL="742950" lvl="2" indent="-342900">
              <a:buClr>
                <a:srgbClr val="C00000"/>
              </a:buClr>
            </a:pPr>
            <a:r>
              <a:rPr lang="pt-BR" sz="1600" dirty="0" smtClean="0"/>
              <a:t>9 jan/2015: contra PEC 656 de abertura ao K estrangeiro</a:t>
            </a:r>
          </a:p>
          <a:p>
            <a:pPr marL="742950" lvl="2" indent="-342900">
              <a:buClr>
                <a:srgbClr val="C00000"/>
              </a:buClr>
            </a:pPr>
            <a:r>
              <a:rPr lang="pt-BR" sz="1600" dirty="0" smtClean="0"/>
              <a:t>Abr/2015: Tese do Cebes para XV CNS</a:t>
            </a:r>
          </a:p>
          <a:p>
            <a:pPr marL="742950" lvl="2" indent="-342900">
              <a:buClr>
                <a:srgbClr val="C00000"/>
              </a:buClr>
            </a:pPr>
            <a:r>
              <a:rPr lang="pt-BR" sz="1600" dirty="0" smtClean="0"/>
              <a:t>13 ago/2015: contra  ponto da Agenda Brasil de pagamento no ato do uso do SUS</a:t>
            </a:r>
          </a:p>
          <a:p>
            <a:pPr marL="742950" lvl="2" indent="-342900">
              <a:buClr>
                <a:srgbClr val="C00000"/>
              </a:buClr>
            </a:pPr>
            <a:endParaRPr lang="pt-BR" sz="1600" dirty="0" smtClean="0"/>
          </a:p>
          <a:p>
            <a:pPr marL="1200150" lvl="3" indent="-342900">
              <a:buClr>
                <a:srgbClr val="C00000"/>
              </a:buClr>
              <a:buNone/>
            </a:pPr>
            <a:endParaRPr lang="pt-BR" sz="1200" dirty="0" smtClean="0"/>
          </a:p>
          <a:p>
            <a:pPr marL="342900" lvl="1" indent="-342900">
              <a:buClr>
                <a:srgbClr val="C00000"/>
              </a:buClr>
              <a:buNone/>
            </a:pPr>
            <a:r>
              <a:rPr lang="pt-BR" altLang="pt-BR" sz="2000" cap="small" dirty="0" smtClean="0">
                <a:solidFill>
                  <a:srgbClr val="C00000"/>
                </a:solidFill>
              </a:rPr>
              <a:t>Documento para XV CNS</a:t>
            </a:r>
            <a:endParaRPr lang="pt-BR" sz="20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Acabar com os subsídios dos planos privados de saúde 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Aplicar os recursos decorrentes dos subsídios em especial na APS e na média complexidade  PÚBLICAS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estratégia progressiva, inicialmente instituindo um limite de valor de gastos com saúde, que podem ser dedutíveis do IR como no caso da educação; 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não financiar planos privados para servidores públicos com recursos públicos; 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proibir anulação ou perdão das dívidas dos planos com o Estado; </a:t>
            </a:r>
          </a:p>
          <a:p>
            <a:pPr marL="742950"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600" dirty="0" smtClean="0"/>
              <a:t>proibir subsídios diretos aos planos e não promover incentivos aos planos privados individuais</a:t>
            </a:r>
            <a:endParaRPr lang="en-US" sz="1600" dirty="0" smtClean="0"/>
          </a:p>
          <a:p>
            <a:pPr marL="1200150" lvl="3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05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i="1" dirty="0" smtClean="0"/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t-BR" altLang="pt-BR" sz="3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Estratégias e Proposição CEBES</a:t>
            </a:r>
          </a:p>
        </p:txBody>
      </p:sp>
    </p:spTree>
    <p:extLst>
      <p:ext uri="{BB962C8B-B14F-4D97-AF65-F5344CB8AC3E}">
        <p14:creationId xmlns:p14="http://schemas.microsoft.com/office/powerpoint/2010/main" xmlns="" val="14506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Espaço Reservado para Conteúdo 4"/>
          <p:cNvSpPr>
            <a:spLocks noGrp="1"/>
          </p:cNvSpPr>
          <p:nvPr>
            <p:ph idx="1"/>
          </p:nvPr>
        </p:nvSpPr>
        <p:spPr>
          <a:xfrm>
            <a:off x="277688" y="476672"/>
            <a:ext cx="8686800" cy="6480720"/>
          </a:xfrm>
        </p:spPr>
        <p:txBody>
          <a:bodyPr>
            <a:noAutofit/>
          </a:bodyPr>
          <a:lstStyle/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t-BR" sz="1600" i="1" dirty="0" smtClean="0"/>
          </a:p>
          <a:p>
            <a:pPr marL="342900" lvl="1" indent="-342900">
              <a:buClr>
                <a:srgbClr val="C00000"/>
              </a:buClr>
              <a:buNone/>
            </a:pPr>
            <a:r>
              <a:rPr lang="pt-BR" sz="2000" dirty="0" smtClean="0"/>
              <a:t>cont. </a:t>
            </a:r>
            <a:r>
              <a:rPr lang="pt-BR" altLang="pt-BR" sz="2000" cap="small" dirty="0" smtClean="0">
                <a:solidFill>
                  <a:srgbClr val="C00000"/>
                </a:solidFill>
              </a:rPr>
              <a:t>Documento para XV CNS</a:t>
            </a:r>
            <a:endParaRPr lang="pt-BR" sz="20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t-BR" sz="14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Taxar </a:t>
            </a:r>
            <a:r>
              <a:rPr lang="pt-BR" sz="2000" dirty="0"/>
              <a:t>as grandes fortunas </a:t>
            </a:r>
            <a:r>
              <a:rPr lang="pt-BR" sz="2000" dirty="0" smtClean="0"/>
              <a:t>E </a:t>
            </a:r>
            <a:r>
              <a:rPr lang="pt-BR" sz="2000" dirty="0"/>
              <a:t>aplicar os recursos na </a:t>
            </a:r>
            <a:r>
              <a:rPr lang="pt-BR" sz="2000" dirty="0" smtClean="0"/>
              <a:t>saúde</a:t>
            </a:r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/>
              <a:t>Garantir maior financiamento público com o fim da </a:t>
            </a:r>
            <a:r>
              <a:rPr lang="pt-BR" sz="2000" dirty="0" smtClean="0"/>
              <a:t>DRU </a:t>
            </a:r>
            <a:r>
              <a:rPr lang="pt-BR" sz="2000" dirty="0"/>
              <a:t>para o setor da saúde; </a:t>
            </a:r>
            <a:endParaRPr lang="pt-BR" sz="200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Investir 10% da Receita Corrente Bruta da União na saúde pública</a:t>
            </a:r>
            <a:endParaRPr lang="pt-BR" sz="2000" i="1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2000" dirty="0" smtClean="0"/>
              <a:t>Flexibilizar </a:t>
            </a:r>
            <a:r>
              <a:rPr lang="pt-BR" sz="2000" dirty="0"/>
              <a:t>a Lei de Responsabilidade Fiscal (LRF) para a contratação de trabalhadores da saúde (investindo no quadro de servidores próprios da saúde e diminuindo a contratação de </a:t>
            </a:r>
            <a:r>
              <a:rPr lang="pt-BR" sz="2000" dirty="0" smtClean="0"/>
              <a:t>OS) </a:t>
            </a:r>
          </a:p>
          <a:p>
            <a:pPr marL="342900" lvl="1" indent="-342900" eaLnBrk="1" hangingPunct="1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 marL="1200150" lvl="3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050" dirty="0" smtClean="0"/>
          </a:p>
          <a:p>
            <a:pPr marL="3429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1800" i="1" dirty="0" smtClean="0"/>
          </a:p>
        </p:txBody>
      </p:sp>
      <p:pic>
        <p:nvPicPr>
          <p:cNvPr id="4" name="Imagem 1" descr="LogoCebes-pdf-pre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115888"/>
            <a:ext cx="15843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pt-BR" altLang="pt-BR" sz="3000" b="0" i="0" u="none" strike="noStrike" kern="1200" cap="small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39552" y="3861048"/>
            <a:ext cx="8056429" cy="2215991"/>
          </a:xfrm>
          <a:prstGeom prst="rect">
            <a:avLst/>
          </a:prstGeom>
          <a:solidFill>
            <a:srgbClr val="FF9900"/>
          </a:solidFill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endParaRPr lang="pt-BR" sz="1200" b="1" dirty="0" smtClean="0"/>
          </a:p>
          <a:p>
            <a:r>
              <a:rPr lang="pt-BR" sz="2000" b="1" dirty="0" smtClean="0"/>
              <a:t>DIA 30 OUTUBRO 2015 – Rio de Janeiro</a:t>
            </a:r>
          </a:p>
          <a:p>
            <a:r>
              <a:rPr lang="pt-BR" sz="2000" b="1" dirty="0" smtClean="0"/>
              <a:t>Seminário internacional sobre as tendências recentes do WS</a:t>
            </a:r>
            <a:endParaRPr lang="pt-BR" b="1" dirty="0" smtClean="0"/>
          </a:p>
          <a:p>
            <a:r>
              <a:rPr lang="pt-BR" dirty="0" smtClean="0"/>
              <a:t>(com Anton </a:t>
            </a:r>
            <a:r>
              <a:rPr lang="pt-BR" dirty="0" err="1" smtClean="0"/>
              <a:t>Hemerijck</a:t>
            </a:r>
            <a:r>
              <a:rPr lang="pt-BR" dirty="0" smtClean="0"/>
              <a:t>/Holanda, Pedro </a:t>
            </a:r>
            <a:r>
              <a:rPr lang="pt-BR" dirty="0" err="1" smtClean="0"/>
              <a:t>Hespanha</a:t>
            </a:r>
            <a:r>
              <a:rPr lang="pt-BR" dirty="0" smtClean="0"/>
              <a:t>/Portugal e outros)</a:t>
            </a:r>
          </a:p>
          <a:p>
            <a:endParaRPr lang="pt-BR" dirty="0" smtClean="0"/>
          </a:p>
          <a:p>
            <a:r>
              <a:rPr lang="pt-BR" b="1" dirty="0" smtClean="0"/>
              <a:t>Premissa: política social de caráter universal fortalece a sociedade, inclusive na sua dimensão econômica</a:t>
            </a:r>
          </a:p>
          <a:p>
            <a:endParaRPr lang="pt-BR" sz="1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4506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2267</Words>
  <Application>Microsoft Office PowerPoint</Application>
  <PresentationFormat>Apresentação na tela (4:3)</PresentationFormat>
  <Paragraphs>215</Paragraphs>
  <Slides>18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A proposta do Movimento da Reforma Sanitária Brasileira e o SUS: perspectivas de luta</vt:lpstr>
      <vt:lpstr>Slide 2</vt:lpstr>
      <vt:lpstr>Slide 3</vt:lpstr>
      <vt:lpstr>Saúde: direito X negócio</vt:lpstr>
      <vt:lpstr>Saúde: direito X negócio</vt:lpstr>
      <vt:lpstr>no Brasil temos forte competição entre o SUS  e o Setor Privado de saúde ...  EM DESVANTAGEM PARA O SUS</vt:lpstr>
      <vt:lpstr>Disputa setor privado X SUS</vt:lpstr>
      <vt:lpstr>Slide 8</vt:lpstr>
      <vt:lpstr>Slide 9</vt:lpstr>
      <vt:lpstr>CUS (2005 ...)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Bela</dc:creator>
  <cp:lastModifiedBy>Bela</cp:lastModifiedBy>
  <cp:revision>612</cp:revision>
  <cp:lastPrinted>2014-11-11T19:26:27Z</cp:lastPrinted>
  <dcterms:created xsi:type="dcterms:W3CDTF">2014-10-02T17:42:12Z</dcterms:created>
  <dcterms:modified xsi:type="dcterms:W3CDTF">2015-08-14T03:01:49Z</dcterms:modified>
</cp:coreProperties>
</file>