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74" r:id="rId3"/>
    <p:sldId id="258" r:id="rId4"/>
    <p:sldId id="263" r:id="rId5"/>
    <p:sldId id="262" r:id="rId6"/>
    <p:sldId id="264" r:id="rId7"/>
    <p:sldId id="259" r:id="rId8"/>
    <p:sldId id="260" r:id="rId9"/>
    <p:sldId id="261" r:id="rId10"/>
    <p:sldId id="266" r:id="rId11"/>
    <p:sldId id="265" r:id="rId12"/>
    <p:sldId id="267" r:id="rId13"/>
    <p:sldId id="268" r:id="rId14"/>
    <p:sldId id="272" r:id="rId15"/>
    <p:sldId id="273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1386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CC102-38BE-42A0-84E1-8D688A2D583A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5130B-3E24-4732-9160-299C54ECD2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7253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5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99B3CBE-668C-4C04-BD4D-1139996B4E40}" type="slidenum">
              <a:rPr lang="en-GB" smtClean="0"/>
              <a:pPr/>
              <a:t>1</a:t>
            </a:fld>
            <a:endParaRPr lang="en-GB" smtClean="0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3885944" y="8686723"/>
            <a:ext cx="2961304" cy="448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7192" tIns="45340" rIns="87192" bIns="45340" anchor="b"/>
          <a:lstStyle/>
          <a:p>
            <a:pPr algn="r">
              <a:tabLst>
                <a:tab pos="0" algn="l"/>
                <a:tab pos="433708" algn="l"/>
                <a:tab pos="868954" algn="l"/>
                <a:tab pos="1304199" algn="l"/>
                <a:tab pos="1739445" algn="l"/>
                <a:tab pos="2174690" algn="l"/>
                <a:tab pos="2609936" algn="l"/>
                <a:tab pos="3045181" algn="l"/>
                <a:tab pos="3480427" algn="l"/>
                <a:tab pos="3915672" algn="l"/>
                <a:tab pos="4350918" algn="l"/>
                <a:tab pos="4786163" algn="l"/>
                <a:tab pos="5221409" algn="l"/>
                <a:tab pos="5656654" algn="l"/>
                <a:tab pos="6091900" algn="l"/>
                <a:tab pos="6527145" algn="l"/>
                <a:tab pos="6962391" algn="l"/>
                <a:tab pos="7397636" algn="l"/>
                <a:tab pos="7832882" algn="l"/>
                <a:tab pos="8268127" algn="l"/>
                <a:tab pos="8703373" algn="l"/>
              </a:tabLst>
            </a:pPr>
            <a:fld id="{9ADB7B53-B1A1-4FFA-A6A9-33E8564B6176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 algn="r">
                <a:tabLst>
                  <a:tab pos="0" algn="l"/>
                  <a:tab pos="433708" algn="l"/>
                  <a:tab pos="868954" algn="l"/>
                  <a:tab pos="1304199" algn="l"/>
                  <a:tab pos="1739445" algn="l"/>
                  <a:tab pos="2174690" algn="l"/>
                  <a:tab pos="2609936" algn="l"/>
                  <a:tab pos="3045181" algn="l"/>
                  <a:tab pos="3480427" algn="l"/>
                  <a:tab pos="3915672" algn="l"/>
                  <a:tab pos="4350918" algn="l"/>
                  <a:tab pos="4786163" algn="l"/>
                  <a:tab pos="5221409" algn="l"/>
                  <a:tab pos="5656654" algn="l"/>
                  <a:tab pos="6091900" algn="l"/>
                  <a:tab pos="6527145" algn="l"/>
                  <a:tab pos="6962391" algn="l"/>
                  <a:tab pos="7397636" algn="l"/>
                  <a:tab pos="7832882" algn="l"/>
                  <a:tab pos="8268127" algn="l"/>
                  <a:tab pos="8703373" algn="l"/>
                </a:tabLst>
              </a:pPr>
              <a:t>1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9460" name="Text Box 2"/>
          <p:cNvSpPr txBox="1">
            <a:spLocks noChangeArrowheads="1"/>
          </p:cNvSpPr>
          <p:nvPr/>
        </p:nvSpPr>
        <p:spPr bwMode="auto">
          <a:xfrm>
            <a:off x="3885944" y="8686723"/>
            <a:ext cx="2967448" cy="45419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7192" tIns="45340" rIns="87192" bIns="45340" anchor="b"/>
          <a:lstStyle/>
          <a:p>
            <a:pPr algn="r">
              <a:tabLst>
                <a:tab pos="0" algn="l"/>
                <a:tab pos="433708" algn="l"/>
                <a:tab pos="868954" algn="l"/>
                <a:tab pos="1304199" algn="l"/>
                <a:tab pos="1739445" algn="l"/>
                <a:tab pos="2174690" algn="l"/>
                <a:tab pos="2609936" algn="l"/>
                <a:tab pos="3045181" algn="l"/>
                <a:tab pos="3480427" algn="l"/>
                <a:tab pos="3915672" algn="l"/>
                <a:tab pos="4350918" algn="l"/>
                <a:tab pos="4786163" algn="l"/>
                <a:tab pos="5221409" algn="l"/>
                <a:tab pos="5656654" algn="l"/>
                <a:tab pos="6091900" algn="l"/>
                <a:tab pos="6527145" algn="l"/>
                <a:tab pos="6962391" algn="l"/>
                <a:tab pos="7397636" algn="l"/>
                <a:tab pos="7832882" algn="l"/>
                <a:tab pos="8268127" algn="l"/>
                <a:tab pos="8703373" algn="l"/>
              </a:tabLst>
            </a:pPr>
            <a:fld id="{7EA59019-DA59-4053-AF31-B899001E9DE3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 algn="r">
                <a:tabLst>
                  <a:tab pos="0" algn="l"/>
                  <a:tab pos="433708" algn="l"/>
                  <a:tab pos="868954" algn="l"/>
                  <a:tab pos="1304199" algn="l"/>
                  <a:tab pos="1739445" algn="l"/>
                  <a:tab pos="2174690" algn="l"/>
                  <a:tab pos="2609936" algn="l"/>
                  <a:tab pos="3045181" algn="l"/>
                  <a:tab pos="3480427" algn="l"/>
                  <a:tab pos="3915672" algn="l"/>
                  <a:tab pos="4350918" algn="l"/>
                  <a:tab pos="4786163" algn="l"/>
                  <a:tab pos="5221409" algn="l"/>
                  <a:tab pos="5656654" algn="l"/>
                  <a:tab pos="6091900" algn="l"/>
                  <a:tab pos="6527145" algn="l"/>
                  <a:tab pos="6962391" algn="l"/>
                  <a:tab pos="7397636" algn="l"/>
                  <a:tab pos="7832882" algn="l"/>
                  <a:tab pos="8268127" algn="l"/>
                  <a:tab pos="8703373" algn="l"/>
                </a:tabLst>
              </a:pPr>
              <a:t>1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1148888" y="686686"/>
            <a:ext cx="4558688" cy="342726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8587" tIns="44294" rIns="88587" bIns="44294" anchor="ctr"/>
          <a:lstStyle/>
          <a:p>
            <a:endParaRPr lang="pt-BR"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9462" name="Rectangle 4"/>
          <p:cNvSpPr>
            <a:spLocks noGrp="1" noChangeArrowheads="1"/>
          </p:cNvSpPr>
          <p:nvPr>
            <p:ph type="body"/>
          </p:nvPr>
        </p:nvSpPr>
        <p:spPr>
          <a:xfrm>
            <a:off x="913888" y="4343362"/>
            <a:ext cx="5001041" cy="4086239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5130B-3E24-4732-9160-299C54ECD25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4331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9161-3A81-413A-B2E9-19E1BFCDE99F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092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827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03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673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3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3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28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02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69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6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6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47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2898F-2C8C-4615-995C-528B89F6CD70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69916-0260-4039-91B7-391FD4B2BF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48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729" y="59432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0" y="6337300"/>
            <a:ext cx="9143999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     </a:t>
            </a:r>
            <a:r>
              <a:rPr lang="en-GB" sz="20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          </a:t>
            </a:r>
            <a:r>
              <a:rPr lang="en-GB" sz="2000" b="1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Rio </a:t>
            </a:r>
            <a:r>
              <a:rPr lang="en-GB" sz="2000" b="1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de Janeiro , </a:t>
            </a:r>
            <a:r>
              <a:rPr lang="en-GB" sz="2000" b="1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17 </a:t>
            </a:r>
            <a:r>
              <a:rPr lang="en-GB" sz="2000" b="1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de  </a:t>
            </a:r>
            <a:r>
              <a:rPr lang="en-GB" sz="2000" b="1" dirty="0" err="1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maio</a:t>
            </a:r>
            <a:r>
              <a:rPr lang="en-GB" sz="2000" b="1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 de 2016</a:t>
            </a:r>
            <a:endParaRPr lang="en-GB" sz="2000" b="1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Imagem 7"/>
          <p:cNvPicPr/>
          <p:nvPr/>
        </p:nvPicPr>
        <p:blipFill rotWithShape="1">
          <a:blip r:embed="rId4"/>
          <a:srcRect l="27687" t="28782" r="60556" b="61324"/>
          <a:stretch/>
        </p:blipFill>
        <p:spPr bwMode="auto">
          <a:xfrm>
            <a:off x="4302675" y="0"/>
            <a:ext cx="1106555" cy="576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1799" y="59432"/>
            <a:ext cx="61763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SEMINÁRIO</a:t>
            </a:r>
          </a:p>
          <a:p>
            <a:pPr algn="just"/>
            <a:r>
              <a:rPr lang="pt-BR" sz="2400" b="1" dirty="0" smtClean="0"/>
              <a:t>Saúde, política e economia em tempos de crise: pela construção de um programa de lutas unificado para a saúde pública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203787" y="2054476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Análise da crise política e econômica brasileira e seus impactos sobre a saúde pública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1113566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7504" y="1393186"/>
            <a:ext cx="903649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spcAft>
                <a:spcPts val="600"/>
              </a:spcAft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. Alterações no perfil demográfico com aumento da população idosa e diminuição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da população de faixa etária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abaixo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de 15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anos;</a:t>
            </a:r>
          </a:p>
          <a:p>
            <a:pPr marL="265113" indent="-265113">
              <a:spcBef>
                <a:spcPts val="600"/>
              </a:spcBef>
            </a:pPr>
            <a:r>
              <a:rPr lang="pt-BR" sz="2400" b="1" dirty="0">
                <a:latin typeface="Arial" pitchFamily="34" charset="0"/>
                <a:cs typeface="Arial" pitchFamily="34" charset="0"/>
              </a:rPr>
              <a:t>2. Alterações no padrão de morbimortalidade da população brasileira com:</a:t>
            </a:r>
          </a:p>
          <a:p>
            <a:pPr marL="442913" indent="-177800"/>
            <a:r>
              <a:rPr lang="pt-BR" sz="2400" b="1" dirty="0">
                <a:latin typeface="Arial" pitchFamily="34" charset="0"/>
                <a:cs typeface="Arial" pitchFamily="34" charset="0"/>
              </a:rPr>
              <a:t>• Aumento expressivo das DCNT</a:t>
            </a:r>
          </a:p>
          <a:p>
            <a:pPr marL="442913" indent="-177800"/>
            <a:r>
              <a:rPr lang="pt-BR" sz="2400" b="1" dirty="0">
                <a:latin typeface="Arial" pitchFamily="34" charset="0"/>
                <a:cs typeface="Arial" pitchFamily="34" charset="0"/>
              </a:rPr>
              <a:t>• Recrudescimento de algumas doenças infecto contagiosas</a:t>
            </a:r>
          </a:p>
          <a:p>
            <a:pPr marL="442913" indent="-177800"/>
            <a:r>
              <a:rPr lang="pt-BR" sz="2400" b="1" dirty="0">
                <a:latin typeface="Arial" pitchFamily="34" charset="0"/>
                <a:cs typeface="Arial" pitchFamily="34" charset="0"/>
              </a:rPr>
              <a:t>• Predominância de condições crônicas.</a:t>
            </a:r>
          </a:p>
          <a:p>
            <a:pPr marL="442913" indent="-177800"/>
            <a:r>
              <a:rPr lang="pt-BR" sz="2400" b="1" dirty="0">
                <a:latin typeface="Arial" pitchFamily="34" charset="0"/>
                <a:cs typeface="Arial" pitchFamily="34" charset="0"/>
              </a:rPr>
              <a:t>• Índices expressivos de mortalidade por causas externas.</a:t>
            </a:r>
          </a:p>
          <a:p>
            <a:pPr marL="442913" indent="-177800"/>
            <a:r>
              <a:rPr lang="pt-BR" sz="2400" b="1" dirty="0">
                <a:latin typeface="Arial" pitchFamily="34" charset="0"/>
                <a:cs typeface="Arial" pitchFamily="34" charset="0"/>
              </a:rPr>
              <a:t>• Índices expressivos de morbimortalidade materna e infantil decorrentes de uma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combinação de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fatores biológicos, sociais, culturais e de falhas do sistema de saúde.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0" y="27781"/>
            <a:ext cx="91440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endParaRPr lang="pt-BR" sz="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O SETOR SAÚDE NO BRASIL</a:t>
            </a:r>
          </a:p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Principais condições que levam a emergência de novas necessidades de saúde da população brasileira</a:t>
            </a:r>
          </a:p>
          <a:p>
            <a:pPr algn="ctr"/>
            <a:endParaRPr lang="pt-BR" sz="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56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62068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CRISE POLÍTICA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251520" y="1366084"/>
            <a:ext cx="3077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CRISE ECONÔMICA</a:t>
            </a:r>
            <a:endParaRPr lang="pt-BR" sz="2400" b="1" dirty="0"/>
          </a:p>
        </p:txBody>
      </p:sp>
      <p:pic>
        <p:nvPicPr>
          <p:cNvPr id="5" name="Picture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9" t="48000" r="60595" b="39294"/>
          <a:stretch/>
        </p:blipFill>
        <p:spPr bwMode="auto">
          <a:xfrm>
            <a:off x="6156176" y="703827"/>
            <a:ext cx="1512168" cy="9300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Seta para a direita 5"/>
          <p:cNvSpPr/>
          <p:nvPr/>
        </p:nvSpPr>
        <p:spPr>
          <a:xfrm>
            <a:off x="4082796" y="92654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331640" y="1988840"/>
            <a:ext cx="648072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REFLEXÃO COMO  ENTIDADE REPRESENTATIVA DOS GESTORES MUNICIPAIS E DE SUAS GESTÕES</a:t>
            </a:r>
            <a:endParaRPr lang="pt-BR" sz="2400" b="1" dirty="0"/>
          </a:p>
        </p:txBody>
      </p:sp>
      <p:pic>
        <p:nvPicPr>
          <p:cNvPr id="8" name="Imagem 7"/>
          <p:cNvPicPr/>
          <p:nvPr/>
        </p:nvPicPr>
        <p:blipFill rotWithShape="1">
          <a:blip r:embed="rId4"/>
          <a:srcRect l="69153" t="28332" r="18963" b="61999"/>
          <a:stretch/>
        </p:blipFill>
        <p:spPr bwMode="auto">
          <a:xfrm>
            <a:off x="1331640" y="3448493"/>
            <a:ext cx="978408" cy="498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35496" y="4802376"/>
            <a:ext cx="67687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pt-BR" sz="2400" b="1" dirty="0" smtClean="0"/>
              <a:t>FINANCIAMENTO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pt-BR" sz="2400" b="1" dirty="0" smtClean="0"/>
              <a:t>REOGANIZAÇÃO DO  SISTEMA </a:t>
            </a:r>
            <a:endParaRPr lang="pt-BR" sz="2400" b="1" dirty="0" smtClean="0"/>
          </a:p>
          <a:p>
            <a:pPr marL="571500" indent="-571500">
              <a:buFont typeface="Wingdings" pitchFamily="2" charset="2"/>
              <a:buChar char="Ø"/>
            </a:pPr>
            <a:r>
              <a:rPr lang="pt-BR" sz="2400" b="1" dirty="0" smtClean="0"/>
              <a:t>DO PROCESSO </a:t>
            </a:r>
            <a:r>
              <a:rPr lang="pt-BR" sz="2400" b="1" dirty="0" smtClean="0"/>
              <a:t>DE </a:t>
            </a:r>
            <a:r>
              <a:rPr lang="pt-BR" sz="2400" b="1" dirty="0" smtClean="0"/>
              <a:t>TRABALHO /GESTÃO DE PESSOAS</a:t>
            </a:r>
            <a:endParaRPr lang="pt-BR" sz="2400" b="1" dirty="0" smtClean="0"/>
          </a:p>
          <a:p>
            <a:pPr marL="571500" indent="-571500">
              <a:buFont typeface="Wingdings" pitchFamily="2" charset="2"/>
              <a:buChar char="Ø"/>
            </a:pPr>
            <a:r>
              <a:rPr lang="pt-BR" sz="2400" b="1" dirty="0" smtClean="0"/>
              <a:t>REPOLITIZAÇÃO DO SISTEMA</a:t>
            </a:r>
            <a:endParaRPr lang="pt-BR" sz="2400" b="1" dirty="0"/>
          </a:p>
        </p:txBody>
      </p:sp>
      <p:sp>
        <p:nvSpPr>
          <p:cNvPr id="10" name="Seta para baixo 9"/>
          <p:cNvSpPr/>
          <p:nvPr/>
        </p:nvSpPr>
        <p:spPr>
          <a:xfrm>
            <a:off x="3086435" y="2924944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3995936" y="2924944"/>
            <a:ext cx="489654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CRISES DA SAÚDE, DA ECONOMIA E DA POLÍTICA </a:t>
            </a:r>
          </a:p>
          <a:p>
            <a:r>
              <a:rPr lang="pt-BR" sz="2000" b="1" dirty="0" smtClean="0"/>
              <a:t>= MESMO PROBLEMA EM DIFERENTES FACES</a:t>
            </a:r>
            <a:endParaRPr lang="pt-BR" sz="2000" b="1" dirty="0"/>
          </a:p>
        </p:txBody>
      </p:sp>
      <p:cxnSp>
        <p:nvCxnSpPr>
          <p:cNvPr id="13" name="Conector de seta reta 12"/>
          <p:cNvCxnSpPr/>
          <p:nvPr/>
        </p:nvCxnSpPr>
        <p:spPr>
          <a:xfrm>
            <a:off x="6588224" y="4375849"/>
            <a:ext cx="0" cy="229670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4485031" y="6505872"/>
            <a:ext cx="216024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6732240" y="5219653"/>
            <a:ext cx="2411760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ENFRENTAMENTOS MUITO SEMELHANTES </a:t>
            </a:r>
            <a:r>
              <a:rPr lang="pt-BR" sz="2800" b="1" dirty="0" smtClean="0"/>
              <a:t>=</a:t>
            </a:r>
            <a:r>
              <a:rPr lang="pt-BR" b="1" dirty="0" smtClean="0"/>
              <a:t> </a:t>
            </a:r>
          </a:p>
          <a:p>
            <a:pPr algn="ctr"/>
            <a:r>
              <a:rPr lang="pt-BR" b="1" dirty="0" smtClean="0"/>
              <a:t>MOBILIZAÇÃO DA SOCIEDADE</a:t>
            </a:r>
            <a:endParaRPr lang="pt-BR" b="1" dirty="0"/>
          </a:p>
        </p:txBody>
      </p:sp>
      <p:sp>
        <p:nvSpPr>
          <p:cNvPr id="17" name="Seta para baixo 16"/>
          <p:cNvSpPr/>
          <p:nvPr/>
        </p:nvSpPr>
        <p:spPr>
          <a:xfrm>
            <a:off x="7668344" y="4437112"/>
            <a:ext cx="432048" cy="5760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8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486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itchFamily="34" charset="0"/>
                <a:cs typeface="Arial" pitchFamily="34" charset="0"/>
              </a:rPr>
              <a:t>Embora esteja alicerçado em princípios e diretrizes próprios de um sistema integrado, constitui-se, atualmente, em um sistema </a:t>
            </a:r>
            <a:r>
              <a:rPr lang="pt-BR" sz="28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FRAGMENTADO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atenção a saúde.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780928"/>
            <a:ext cx="9144000" cy="40770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FRAGMENTAÇÃO EXTRAPOLA O ÂMBITO SISTÊMICO</a:t>
            </a:r>
          </a:p>
          <a:p>
            <a:pPr marL="609600" indent="-609600">
              <a:buFont typeface="Wingdings" pitchFamily="2" charset="2"/>
              <a:buChar char="Ø"/>
            </a:pPr>
            <a:r>
              <a:rPr lang="pt-B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Desorganização interna dos serviços com  fragilidades na estrutura gerencial/ corpo funcional/ processos de trabalho favorecendo, inclusive, a falta de integração da equipe </a:t>
            </a:r>
            <a:r>
              <a:rPr lang="pt-B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profissional</a:t>
            </a:r>
            <a:endParaRPr lang="pt-BR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609600" indent="-609600">
              <a:buFont typeface="Wingdings" pitchFamily="2" charset="2"/>
              <a:buChar char="Ø"/>
            </a:pPr>
            <a:r>
              <a:rPr lang="pt-B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Baixa utilização de mecanismos de integração assistencial  </a:t>
            </a:r>
          </a:p>
          <a:p>
            <a:pPr marL="609600" indent="-609600">
              <a:buFont typeface="Wingdings" pitchFamily="2" charset="2"/>
              <a:buChar char="Ø"/>
            </a:pPr>
            <a:endParaRPr lang="pt-BR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609600" indent="-609600">
              <a:buFont typeface="Wingdings" pitchFamily="2" charset="2"/>
              <a:buChar char="Ø"/>
            </a:pPr>
            <a:r>
              <a:rPr lang="pt-B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Vários tipos de comprometimento na relação profissionais/usuários</a:t>
            </a:r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987824" y="2132856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accent5">
                    <a:lumMod val="75000"/>
                  </a:schemeClr>
                </a:solidFill>
              </a:rPr>
              <a:t>SUS</a:t>
            </a:r>
            <a:endParaRPr lang="pt-BR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Seta para a direita 4"/>
          <p:cNvSpPr/>
          <p:nvPr/>
        </p:nvSpPr>
        <p:spPr>
          <a:xfrm>
            <a:off x="5508104" y="2204864"/>
            <a:ext cx="978408" cy="628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a direita 6"/>
          <p:cNvSpPr/>
          <p:nvPr/>
        </p:nvSpPr>
        <p:spPr>
          <a:xfrm rot="10800000">
            <a:off x="2339752" y="2204864"/>
            <a:ext cx="978408" cy="628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206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2008" y="1052973"/>
            <a:ext cx="9036496" cy="7056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Impossível garantir o direito constitucional de acesso integral e universal ao sistema de saúde com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um per capita de pouco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mais de R$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1.098,00 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investimento/ano.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Comparando com a saúde suplementar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(um plano com cobertura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aquém da que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propõe o SUS custaria em média R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$ 6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mil/ano)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evidencia forte </a:t>
            </a:r>
            <a:r>
              <a:rPr lang="pt-BR" sz="2400" b="1" dirty="0" err="1">
                <a:latin typeface="Arial" pitchFamily="34" charset="0"/>
                <a:cs typeface="Arial" pitchFamily="34" charset="0"/>
              </a:rPr>
              <a:t>subfinanciamento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Não pode o maior executor de ações e serviços de saúde ficar com a menor fatia do bolo de recursos.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pt-BR" sz="2400" b="1" dirty="0">
                <a:latin typeface="Arial" pitchFamily="34" charset="0"/>
                <a:cs typeface="Arial" pitchFamily="34" charset="0"/>
              </a:rPr>
              <a:t>O SUS precisa de muito mais dinheiro. O gargalo é financeiro.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0" y="27781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endParaRPr lang="pt-BR" sz="2400" b="1" dirty="0" smtClean="0"/>
          </a:p>
          <a:p>
            <a:pPr algn="ctr"/>
            <a:r>
              <a:rPr lang="pt-BR" sz="2400" b="1" dirty="0" smtClean="0"/>
              <a:t>FINANCIAMENTO</a:t>
            </a: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43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364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BR" sz="2800" b="1" dirty="0"/>
              <a:t>DESAFIOS QUE SE ENFRENTADOS PODEM QUALIFICAR  E MODERNIZAR A GESTÃO DO SUS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3672408"/>
          </a:xfrm>
        </p:spPr>
        <p:txBody>
          <a:bodyPr>
            <a:noAutofit/>
          </a:bodyPr>
          <a:lstStyle/>
          <a:p>
            <a:pPr algn="just"/>
            <a:r>
              <a:rPr lang="pt-BR" sz="2400" b="1" dirty="0" smtClean="0">
                <a:latin typeface="Calibri" pitchFamily="34" charset="0"/>
                <a:cs typeface="Century Gothic"/>
              </a:rPr>
              <a:t>O Subfinanciamento e o </a:t>
            </a:r>
            <a:r>
              <a:rPr lang="pt-BR" sz="2400" b="1" dirty="0" err="1" smtClean="0">
                <a:latin typeface="Calibri" pitchFamily="34" charset="0"/>
                <a:cs typeface="Century Gothic"/>
              </a:rPr>
              <a:t>desfinanciamento</a:t>
            </a:r>
            <a:r>
              <a:rPr lang="pt-BR" sz="2400" b="1" dirty="0" smtClean="0">
                <a:latin typeface="Calibri" pitchFamily="34" charset="0"/>
                <a:cs typeface="Century Gothic"/>
              </a:rPr>
              <a:t> do SUS: </a:t>
            </a:r>
          </a:p>
          <a:p>
            <a:pPr marL="363538" indent="0" algn="just">
              <a:buFont typeface="Wingdings" pitchFamily="2" charset="2"/>
              <a:buChar char="Ø"/>
            </a:pPr>
            <a:r>
              <a:rPr lang="pt-BR" sz="2400" dirty="0" smtClean="0">
                <a:latin typeface="Calibri" pitchFamily="34" charset="0"/>
                <a:cs typeface="Century Gothic"/>
              </a:rPr>
              <a:t> entre </a:t>
            </a:r>
            <a:r>
              <a:rPr lang="pt-BR" sz="2400" dirty="0">
                <a:latin typeface="Calibri" pitchFamily="34" charset="0"/>
                <a:cs typeface="Century Gothic"/>
              </a:rPr>
              <a:t>os países que adotam </a:t>
            </a:r>
            <a:r>
              <a:rPr lang="pt-BR" sz="2400" dirty="0" smtClean="0">
                <a:latin typeface="Calibri" pitchFamily="34" charset="0"/>
                <a:cs typeface="Century Gothic"/>
              </a:rPr>
              <a:t>sistemas </a:t>
            </a:r>
            <a:r>
              <a:rPr lang="pt-BR" sz="2400" dirty="0">
                <a:latin typeface="Calibri" pitchFamily="34" charset="0"/>
                <a:cs typeface="Century Gothic"/>
              </a:rPr>
              <a:t>universais de saúde, o Brasil é o único onde o gasto </a:t>
            </a:r>
            <a:r>
              <a:rPr lang="pt-BR" sz="2400" dirty="0" smtClean="0">
                <a:latin typeface="Calibri" pitchFamily="34" charset="0"/>
                <a:cs typeface="Century Gothic"/>
              </a:rPr>
              <a:t>público (atendimento de 70 a 75%) em saúde </a:t>
            </a:r>
            <a:r>
              <a:rPr lang="pt-BR" sz="2400" dirty="0">
                <a:latin typeface="Calibri" pitchFamily="34" charset="0"/>
                <a:cs typeface="Century Gothic"/>
              </a:rPr>
              <a:t>(</a:t>
            </a:r>
            <a:r>
              <a:rPr lang="pt-BR" sz="2400" dirty="0" smtClean="0">
                <a:latin typeface="Calibri" pitchFamily="34" charset="0"/>
                <a:cs typeface="Century Gothic"/>
              </a:rPr>
              <a:t>47%) </a:t>
            </a:r>
            <a:r>
              <a:rPr lang="pt-BR" sz="2400" dirty="0">
                <a:latin typeface="Calibri" pitchFamily="34" charset="0"/>
                <a:cs typeface="Century Gothic"/>
              </a:rPr>
              <a:t>é menor do que o gasto </a:t>
            </a:r>
            <a:r>
              <a:rPr lang="pt-BR" sz="2400" dirty="0" smtClean="0">
                <a:latin typeface="Calibri" pitchFamily="34" charset="0"/>
                <a:cs typeface="Century Gothic"/>
              </a:rPr>
              <a:t>privado (4 a 6 vezes maior).</a:t>
            </a:r>
          </a:p>
          <a:p>
            <a:pPr algn="just"/>
            <a:r>
              <a:rPr lang="pt-BR" sz="2400" b="1" dirty="0">
                <a:latin typeface="Calibri" pitchFamily="34" charset="0"/>
                <a:cs typeface="Century Gothic"/>
              </a:rPr>
              <a:t>Qual o SUS  que a sociedade brasileira deseja? </a:t>
            </a:r>
            <a:endParaRPr lang="pt-BR" sz="2400" b="1" dirty="0" smtClean="0">
              <a:latin typeface="Calibri" pitchFamily="34" charset="0"/>
              <a:cs typeface="Century Gothic"/>
            </a:endParaRPr>
          </a:p>
          <a:p>
            <a:pPr indent="20638" algn="just">
              <a:buFont typeface="Wingdings" pitchFamily="2" charset="2"/>
              <a:buChar char="Ø"/>
            </a:pPr>
            <a:r>
              <a:rPr lang="pt-BR" sz="2400" b="1" dirty="0" smtClean="0">
                <a:latin typeface="Calibri" pitchFamily="34" charset="0"/>
                <a:cs typeface="Century Gothic"/>
              </a:rPr>
              <a:t> Um </a:t>
            </a:r>
            <a:r>
              <a:rPr lang="pt-BR" sz="2400" b="1" dirty="0">
                <a:latin typeface="Calibri" pitchFamily="34" charset="0"/>
                <a:cs typeface="Century Gothic"/>
              </a:rPr>
              <a:t>SUS pobre para </a:t>
            </a:r>
            <a:r>
              <a:rPr lang="pt-BR" sz="2400" b="1" dirty="0" smtClean="0">
                <a:latin typeface="Calibri" pitchFamily="34" charset="0"/>
                <a:cs typeface="Century Gothic"/>
              </a:rPr>
              <a:t>pobres?</a:t>
            </a:r>
          </a:p>
          <a:p>
            <a:pPr indent="20638" algn="just">
              <a:buFont typeface="Wingdings" pitchFamily="2" charset="2"/>
              <a:buChar char="Ø"/>
            </a:pPr>
            <a:r>
              <a:rPr lang="pt-BR" sz="2400" dirty="0" smtClean="0">
                <a:latin typeface="Calibri" pitchFamily="34" charset="0"/>
                <a:cs typeface="Century Gothic"/>
              </a:rPr>
              <a:t>Ou </a:t>
            </a:r>
            <a:r>
              <a:rPr lang="pt-BR" sz="2400" dirty="0">
                <a:latin typeface="Calibri" pitchFamily="34" charset="0"/>
                <a:cs typeface="Century Gothic"/>
              </a:rPr>
              <a:t>um  sistema Público de Saúde para todos, que realmente seja considerado um patrimônio do povo </a:t>
            </a:r>
            <a:r>
              <a:rPr lang="pt-BR" sz="2400" dirty="0" smtClean="0">
                <a:latin typeface="Calibri" pitchFamily="34" charset="0"/>
                <a:cs typeface="Century Gothic"/>
              </a:rPr>
              <a:t>brasileiro?</a:t>
            </a:r>
            <a:endParaRPr lang="pt-BR" sz="2400" dirty="0">
              <a:latin typeface="Calibri" pitchFamily="34" charset="0"/>
              <a:cs typeface="Century Gothic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0" y="5301208"/>
            <a:ext cx="9144000" cy="6155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pt-BR" sz="800" b="1" dirty="0" smtClean="0">
              <a:solidFill>
                <a:srgbClr val="FF0000"/>
              </a:solidFill>
              <a:latin typeface="Calibri" pitchFamily="34" charset="0"/>
              <a:cs typeface="Century Gothic"/>
            </a:endParaRPr>
          </a:p>
          <a:p>
            <a:r>
              <a:rPr lang="pt-BR" b="1" dirty="0" smtClean="0">
                <a:solidFill>
                  <a:srgbClr val="FF0000"/>
                </a:solidFill>
                <a:latin typeface="Calibri" pitchFamily="34" charset="0"/>
                <a:cs typeface="Century Gothic"/>
              </a:rPr>
              <a:t> A CONSTRUÇÃO DO SUS EXIGE FINANCIAMENTO ADEQUADO...</a:t>
            </a:r>
          </a:p>
          <a:p>
            <a:r>
              <a:rPr lang="pt-BR" sz="800" b="1" dirty="0" smtClean="0">
                <a:solidFill>
                  <a:srgbClr val="FF0000"/>
                </a:solidFill>
                <a:latin typeface="Calibri" pitchFamily="34" charset="0"/>
                <a:cs typeface="Century Gothic"/>
              </a:rPr>
              <a:t>     </a:t>
            </a:r>
            <a:endParaRPr lang="pt-BR" sz="800" b="1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36489" y="5826947"/>
            <a:ext cx="23515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 smtClean="0">
                <a:latin typeface="Calibri" pitchFamily="34" charset="0"/>
                <a:cs typeface="Century Gothic"/>
              </a:rPr>
              <a:t>RETRAÇÃO DE RECURSOS FEDERAIS E ESTADUAIS</a:t>
            </a:r>
          </a:p>
        </p:txBody>
      </p:sp>
      <p:sp>
        <p:nvSpPr>
          <p:cNvPr id="6" name="Seta para cima 5"/>
          <p:cNvSpPr/>
          <p:nvPr/>
        </p:nvSpPr>
        <p:spPr>
          <a:xfrm>
            <a:off x="2791224" y="5938066"/>
            <a:ext cx="484632" cy="8309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3275856" y="5965446"/>
            <a:ext cx="3744416" cy="830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Calibri" pitchFamily="34" charset="0"/>
                <a:cs typeface="Century Gothic"/>
              </a:rPr>
              <a:t>ELEVAÇÃO SIGNIFICATIVA DOS RECURSOS MUNICÍPAIS</a:t>
            </a:r>
            <a:endParaRPr lang="pt-BR" sz="24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64288" y="4869191"/>
            <a:ext cx="1986707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grande nº de pequenos municípios com menos de 50 MIL </a:t>
            </a:r>
            <a:r>
              <a:rPr lang="pt-BR" sz="2400" dirty="0" err="1" smtClean="0"/>
              <a:t>hab</a:t>
            </a:r>
            <a:endParaRPr lang="pt-BR" sz="2400" dirty="0"/>
          </a:p>
        </p:txBody>
      </p:sp>
      <p:sp>
        <p:nvSpPr>
          <p:cNvPr id="9" name="Seta para baixo 8"/>
          <p:cNvSpPr/>
          <p:nvPr/>
        </p:nvSpPr>
        <p:spPr>
          <a:xfrm>
            <a:off x="-35264" y="5965446"/>
            <a:ext cx="484632" cy="8036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57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:\HP\HP002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7" t="11176" r="10406" b="57479"/>
          <a:stretch/>
        </p:blipFill>
        <p:spPr bwMode="auto">
          <a:xfrm>
            <a:off x="1835696" y="0"/>
            <a:ext cx="5400600" cy="2492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0" y="10842"/>
            <a:ext cx="21779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TRAMITAÇÃO EM 2º TURNO NO SENADO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070095" y="10842"/>
            <a:ext cx="30739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latin typeface="Arial" pitchFamily="34" charset="0"/>
                <a:cs typeface="Arial" pitchFamily="34" charset="0"/>
              </a:rPr>
              <a:t>INCONSTITUCIONALIDADE: CUSTEIO CONSTITUCIONALMENTE ADEQUADO DOS DIREITOS FUNDAMENTAIS É CAUSA PÉTREA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013573" y="2454339"/>
            <a:ext cx="525658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latin typeface="Arial" pitchFamily="34" charset="0"/>
                <a:cs typeface="Arial" pitchFamily="34" charset="0"/>
              </a:rPr>
              <a:t>CONTEÚDO</a:t>
            </a:r>
          </a:p>
          <a:p>
            <a:pPr algn="ctr"/>
            <a:r>
              <a:rPr lang="pt-B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DESFINANCIAMENTO DO SUS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9865" y="3084642"/>
            <a:ext cx="9144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u="sng" dirty="0" smtClean="0">
                <a:latin typeface="Arial" pitchFamily="34" charset="0"/>
                <a:cs typeface="Arial" pitchFamily="34" charset="0"/>
              </a:rPr>
              <a:t>REINSTITUCIONALIZAÇÃO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por mais 4 anos da DRU (DESVINCULAÇÃO DE RECEITAS DA UNIÃO) = validade terminada em 31/12/2015 por força da EC 68/2011 = redação dada ao art. 76 do ADCT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57599" y="4293096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AINDA</a:t>
            </a:r>
          </a:p>
          <a:p>
            <a:pPr algn="ctr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Desvinculação de 25% das receitas (deveres de gasto mínimo e os fundos dos Estados, DF e municípios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r>
              <a:rPr lang="pt-BR" sz="2000" dirty="0" smtClean="0">
                <a:latin typeface="Arial" pitchFamily="34" charset="0"/>
                <a:cs typeface="Arial" pitchFamily="34" charset="0"/>
              </a:rPr>
              <a:t>DRU                   </a:t>
            </a:r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DRE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               </a:t>
            </a:r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DRM</a:t>
            </a:r>
            <a:endParaRPr lang="pt-B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3203848" y="5202908"/>
            <a:ext cx="792088" cy="413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>
            <a:off x="5079972" y="5202908"/>
            <a:ext cx="792088" cy="4136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120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28142"/>
            <a:ext cx="9144000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RESULTADOS</a:t>
            </a:r>
          </a:p>
          <a:p>
            <a:pPr algn="ctr"/>
            <a:endParaRPr lang="pt-BR" sz="32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PERDA DE RECURSOS PARA CUSTEIO DO SUS</a:t>
            </a:r>
          </a:p>
          <a:p>
            <a:pPr marL="342900" indent="-342900">
              <a:buFont typeface="Arial" pitchFamily="34" charset="0"/>
              <a:buChar char="•"/>
            </a:pPr>
            <a:endParaRPr lang="pt-BR" sz="8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DESMONTE EXPRESSIVO DA JÁ PRECARIA SITUAÇÃO DA SAÚDE PÚBLICA BRASILEIRA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eta para baixo 3"/>
          <p:cNvSpPr/>
          <p:nvPr/>
        </p:nvSpPr>
        <p:spPr>
          <a:xfrm>
            <a:off x="2576786" y="2336466"/>
            <a:ext cx="802939" cy="169277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3379725" y="2213356"/>
            <a:ext cx="3312368" cy="16927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b="1" dirty="0" smtClean="0"/>
              <a:t>2016</a:t>
            </a:r>
          </a:p>
          <a:p>
            <a:pPr algn="ctr"/>
            <a:endParaRPr lang="pt-BR" b="1" dirty="0" smtClean="0"/>
          </a:p>
          <a:p>
            <a:pPr algn="ctr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R$80 BILHÕES</a:t>
            </a:r>
          </a:p>
          <a:p>
            <a:pPr algn="ctr"/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349642" y="2875075"/>
            <a:ext cx="9001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2015</a:t>
            </a:r>
            <a:endParaRPr lang="pt-BR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4365104"/>
            <a:ext cx="9144000" cy="181588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u="sng" dirty="0" err="1" smtClean="0">
                <a:latin typeface="Arial" pitchFamily="34" charset="0"/>
                <a:cs typeface="Arial" pitchFamily="34" charset="0"/>
              </a:rPr>
              <a:t>Desfinanciamento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inaugurado com a desvinculação orçamentaria da Emenda de Revisão nº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01/1994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 mantido posteriormente com as Emendas nº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10/1996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17/1997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27/2000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42/2003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56/2007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68/2011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eta para baixo 7"/>
          <p:cNvSpPr/>
          <p:nvPr/>
        </p:nvSpPr>
        <p:spPr>
          <a:xfrm>
            <a:off x="7668344" y="2336465"/>
            <a:ext cx="802939" cy="109253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6692092" y="3441774"/>
            <a:ext cx="245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22 anos de EROSÃO CONSTITUCIONAL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4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24674"/>
            <a:ext cx="9144000" cy="3170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latin typeface="Arial" pitchFamily="34" charset="0"/>
                <a:cs typeface="Arial" pitchFamily="34" charset="0"/>
              </a:rPr>
              <a:t>VERDADES CAMUFLADAS</a:t>
            </a:r>
          </a:p>
          <a:p>
            <a:pPr algn="ctr"/>
            <a:endParaRPr lang="pt-BR" sz="8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Prorrogação da DRU  =  </a:t>
            </a:r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PERPETUAÇÃO</a:t>
            </a:r>
          </a:p>
          <a:p>
            <a:pPr marL="457200" indent="-457200">
              <a:buFont typeface="Wingdings" pitchFamily="2" charset="2"/>
              <a:buChar char="Ø"/>
            </a:pPr>
            <a:endParaRPr lang="pt-BR" sz="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Criação da DRE e DRM  =  </a:t>
            </a:r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MEIO FALSEADO DE AJUSTE FISCAL</a:t>
            </a:r>
          </a:p>
          <a:p>
            <a:pPr marL="457200" indent="-457200">
              <a:buFont typeface="Wingdings" pitchFamily="2" charset="2"/>
              <a:buChar char="Ø"/>
            </a:pPr>
            <a:endParaRPr lang="pt-BR" sz="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Administração da crise financeira  =  </a:t>
            </a:r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REDEFINIÇÃO DE PRIORIDADES ORÇAMENTARIAS  </a:t>
            </a:r>
            <a:endParaRPr lang="pt-B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35436" y="3194773"/>
            <a:ext cx="8208912" cy="334784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Reduzem a obrigatoriedade constitucional de os entes políticos alocarem recursos nas áreas de saúde (art. 198, § 2º da CF 1988) e na manutenção integral do orçamento da Seguridade Social (art. 165, §5º, III c/c art. 195 da CF 1988, sem se falar nos fundos e órgãos que tem receitas próprias a eles vinculados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60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/>
          </p:nvPr>
        </p:nvSpPr>
        <p:spPr>
          <a:xfrm>
            <a:off x="0" y="25550"/>
            <a:ext cx="9144000" cy="138722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eaLnBrk="1" hangingPunct="1"/>
            <a:r>
              <a:rPr lang="pt-BR" sz="9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900" b="1" dirty="0" smtClean="0">
                <a:latin typeface="Arial" pitchFamily="34" charset="0"/>
                <a:cs typeface="Arial" pitchFamily="34" charset="0"/>
              </a:rPr>
            </a:b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NO SUS A FRAGMENTAÇÃO EXTRAPOLA O ÂMBITO SISTÊMICO</a:t>
            </a:r>
            <a:br>
              <a:rPr lang="pt-BR" sz="2800" b="1" dirty="0" smtClean="0">
                <a:latin typeface="Arial" pitchFamily="34" charset="0"/>
                <a:cs typeface="Arial" pitchFamily="34" charset="0"/>
              </a:rPr>
            </a:br>
            <a:endParaRPr lang="pt-BR" sz="9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700808"/>
            <a:ext cx="9036496" cy="4536504"/>
          </a:xfrm>
        </p:spPr>
        <p:txBody>
          <a:bodyPr>
            <a:normAutofit/>
          </a:bodyPr>
          <a:lstStyle/>
          <a:p>
            <a:pPr marL="609600" indent="-609600" eaLnBrk="1" hangingPunct="1">
              <a:buFont typeface="Calibri" pitchFamily="34" charset="0"/>
              <a:buAutoNum type="arabicPeriod"/>
            </a:pPr>
            <a:r>
              <a:rPr lang="pt-BR" sz="24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Desorganização interna dos serviços com  fragilidades na estrutura gerencial/ corpo funcional/ processos de trabalho favorecendo, inclusive, a falta de integração da equipe profissional</a:t>
            </a:r>
          </a:p>
          <a:p>
            <a:pPr marL="609600" indent="-609600" eaLnBrk="1" hangingPunct="1">
              <a:buFont typeface="Calibri" pitchFamily="34" charset="0"/>
              <a:buAutoNum type="arabicPeriod"/>
            </a:pPr>
            <a:endParaRPr lang="pt-BR" sz="2400" b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609600" indent="-609600" eaLnBrk="1" hangingPunct="1">
              <a:buFont typeface="Calibri" pitchFamily="34" charset="0"/>
              <a:buAutoNum type="arabicPeriod"/>
            </a:pPr>
            <a:r>
              <a:rPr lang="pt-BR" sz="24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Baixa utilização de mecanismos de integração assistencial  </a:t>
            </a:r>
          </a:p>
          <a:p>
            <a:pPr marL="609600" indent="-609600" eaLnBrk="1" hangingPunct="1">
              <a:buFont typeface="Calibri" pitchFamily="34" charset="0"/>
              <a:buAutoNum type="arabicPeriod"/>
            </a:pPr>
            <a:endParaRPr lang="pt-BR" sz="2400" b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609600" indent="-609600" eaLnBrk="1" hangingPunct="1">
              <a:buFont typeface="Calibri" pitchFamily="34" charset="0"/>
              <a:buAutoNum type="arabicPeriod"/>
            </a:pPr>
            <a:r>
              <a:rPr lang="pt-BR" sz="24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Vários tipos de comprometimento na relação profissionais - usuários</a:t>
            </a:r>
          </a:p>
          <a:p>
            <a:pPr marL="609600" indent="-609600" eaLnBrk="1" hangingPunct="1"/>
            <a:endParaRPr lang="pt-BR" b="1" dirty="0" smtClean="0"/>
          </a:p>
        </p:txBody>
      </p:sp>
    </p:spTree>
    <p:extLst>
      <p:ext uri="{BB962C8B-B14F-4D97-AF65-F5344CB8AC3E}">
        <p14:creationId xmlns:p14="http://schemas.microsoft.com/office/powerpoint/2010/main" val="83591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050925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pt-BR" sz="9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900" b="1" dirty="0" smtClean="0">
                <a:latin typeface="Arial" pitchFamily="34" charset="0"/>
                <a:cs typeface="Arial" pitchFamily="34" charset="0"/>
              </a:rPr>
            </a:b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SUS DESAFIOS ATUAIS </a:t>
            </a:r>
            <a:br>
              <a:rPr lang="pt-BR" sz="3600" b="1" dirty="0" smtClean="0">
                <a:latin typeface="Arial" pitchFamily="34" charset="0"/>
                <a:cs typeface="Arial" pitchFamily="34" charset="0"/>
              </a:rPr>
            </a:br>
            <a:endParaRPr lang="pt-BR" sz="9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995" name="Rectangle 3"/>
          <p:cNvSpPr>
            <a:spLocks noGrp="1"/>
          </p:cNvSpPr>
          <p:nvPr>
            <p:ph idx="4294967295"/>
          </p:nvPr>
        </p:nvSpPr>
        <p:spPr>
          <a:xfrm>
            <a:off x="323528" y="1700808"/>
            <a:ext cx="8229600" cy="4525963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Adequação de seu financiamento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Amadurecimento de seu modelo de gestão tripartite</a:t>
            </a:r>
          </a:p>
          <a:p>
            <a:pPr marL="609600" indent="-609600" eaLnBrk="1" hangingPunct="1">
              <a:buFont typeface="Arial" charset="0"/>
              <a:buAutoNum type="arabicPeriod"/>
              <a:defRPr/>
            </a:pPr>
            <a:endParaRPr lang="pt-BR" sz="3000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pt-BR" sz="3000" b="1" dirty="0" smtClean="0">
                <a:latin typeface="Arial" pitchFamily="34" charset="0"/>
                <a:cs typeface="Arial" pitchFamily="34" charset="0"/>
              </a:rPr>
              <a:t>Superação da fragmentação do modelo de atenção com qualificação de suas práticas. </a:t>
            </a:r>
          </a:p>
          <a:p>
            <a:pPr marL="609600" indent="-609600" eaLnBrk="1" hangingPunct="1">
              <a:buFontTx/>
              <a:buNone/>
              <a:defRPr/>
            </a:pP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marL="609600" indent="-609600" eaLnBrk="1" hangingPunct="1">
              <a:defRPr/>
            </a:pPr>
            <a:endParaRPr lang="pt-BR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609600" indent="-609600" algn="ctr" eaLnBrk="1" hangingPunct="1">
              <a:spcBef>
                <a:spcPts val="600"/>
              </a:spcBef>
              <a:buFont typeface="Arial" charset="0"/>
              <a:buNone/>
              <a:defRPr/>
            </a:pPr>
            <a:endParaRPr lang="pt-BR" b="1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213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BR" sz="2800" b="1" dirty="0">
                <a:latin typeface="Arial" pitchFamily="34" charset="0"/>
                <a:cs typeface="Arial" pitchFamily="34" charset="0"/>
              </a:rPr>
              <a:t>SUS DESAFIOS ATUAIS</a:t>
            </a:r>
            <a:endParaRPr lang="pt-BR" sz="2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21602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sz="2800" b="1" dirty="0" smtClean="0"/>
              <a:t>    </a:t>
            </a:r>
            <a:r>
              <a:rPr lang="pt-BR" sz="4000" b="1" dirty="0" smtClean="0"/>
              <a:t>QUALIFICAÇÃO DA GESTÃO</a:t>
            </a:r>
          </a:p>
          <a:p>
            <a:r>
              <a:rPr lang="pt-BR" sz="3400" b="1" dirty="0" smtClean="0"/>
              <a:t>O </a:t>
            </a:r>
            <a:r>
              <a:rPr lang="pt-BR" sz="3400" b="1" dirty="0" smtClean="0"/>
              <a:t>que é qualificar a gestão?</a:t>
            </a:r>
          </a:p>
          <a:p>
            <a:r>
              <a:rPr lang="pt-BR" dirty="0" smtClean="0"/>
              <a:t>É INCLUIR CADA VEZ MAIS PESSOAS QUE ESTÃO DESASSISTIDAS!</a:t>
            </a:r>
          </a:p>
          <a:p>
            <a:pPr indent="106363">
              <a:buFont typeface="Wingdings" pitchFamily="2" charset="2"/>
              <a:buChar char="Ø"/>
            </a:pPr>
            <a:r>
              <a:rPr lang="pt-BR" dirty="0" smtClean="0"/>
              <a:t>Aumentar o acesso!</a:t>
            </a:r>
          </a:p>
          <a:p>
            <a:pPr indent="106363">
              <a:buFont typeface="Wingdings" pitchFamily="2" charset="2"/>
              <a:buChar char="Ø"/>
            </a:pPr>
            <a:r>
              <a:rPr lang="pt-BR" dirty="0" smtClean="0"/>
              <a:t>Qualificar o acesso!</a:t>
            </a:r>
          </a:p>
        </p:txBody>
      </p:sp>
      <p:sp>
        <p:nvSpPr>
          <p:cNvPr id="4" name="Seta para baixo 3"/>
          <p:cNvSpPr/>
          <p:nvPr/>
        </p:nvSpPr>
        <p:spPr>
          <a:xfrm>
            <a:off x="5436096" y="2924944"/>
            <a:ext cx="4846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FF0000"/>
                </a:solidFill>
              </a:rPr>
              <a:t>Especificidades que exigem FINANCIAMENTO ADEQUADO, GESTÃO EFICIENTE e escolha adequada do “MODELO DE ATENÇÃO À SAÚDE”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483768" y="3789040"/>
            <a:ext cx="6552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INTEGRAÇÃO DOS PROCESSOS DE TRABALHO NOS SERVIÇOS DE SAÚDE E DAS PRÁTICAS PROFISSIONAIS</a:t>
            </a:r>
            <a:endParaRPr lang="pt-BR" sz="3200" b="1" dirty="0"/>
          </a:p>
        </p:txBody>
      </p:sp>
      <p:sp>
        <p:nvSpPr>
          <p:cNvPr id="7" name="Seta para a direita 6"/>
          <p:cNvSpPr/>
          <p:nvPr/>
        </p:nvSpPr>
        <p:spPr>
          <a:xfrm>
            <a:off x="1267424" y="3834756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 para a direita 7"/>
          <p:cNvSpPr/>
          <p:nvPr/>
        </p:nvSpPr>
        <p:spPr>
          <a:xfrm>
            <a:off x="1240681" y="4714104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82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492" y="0"/>
            <a:ext cx="8229600" cy="1143000"/>
          </a:xfrm>
        </p:spPr>
        <p:txBody>
          <a:bodyPr/>
          <a:lstStyle/>
          <a:p>
            <a:r>
              <a:rPr lang="pt-BR" b="1" dirty="0" smtClean="0"/>
              <a:t>CRISE DE DIVERSAS DIMENSÕES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114902"/>
            <a:ext cx="9144000" cy="1233978"/>
          </a:xfrm>
        </p:spPr>
        <p:txBody>
          <a:bodyPr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A CRISE POLÍTICA É APENAS UMA DELAS, CERTAMENTE A MAIS URGENTE.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Seta para baixo 3"/>
          <p:cNvSpPr/>
          <p:nvPr/>
        </p:nvSpPr>
        <p:spPr>
          <a:xfrm>
            <a:off x="4355976" y="220486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95536" y="3267910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Há outras que devemos começar a expor no tabuleiro de xadrez para começar a movimentar as peças, para estabelecer um projeto de sociedade menos injusta, desigual, violenta e hierárquica.</a:t>
            </a:r>
            <a:endParaRPr lang="pt-BR" sz="24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385824" y="5229200"/>
            <a:ext cx="8424936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Superar o </a:t>
            </a:r>
            <a:r>
              <a:rPr lang="pt-BR" sz="3200" b="1" u="sng" dirty="0" smtClean="0">
                <a:solidFill>
                  <a:schemeClr val="accent1">
                    <a:lumMod val="75000"/>
                  </a:schemeClr>
                </a:solidFill>
              </a:rPr>
              <a:t>choque de um cheque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que não é ainda o “cheque mate”, mas uma habilidosa “Doutrina do Choque” que tenta nos imobilizar.</a:t>
            </a: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eta para baixo 7"/>
          <p:cNvSpPr/>
          <p:nvPr/>
        </p:nvSpPr>
        <p:spPr>
          <a:xfrm>
            <a:off x="2220420" y="4477530"/>
            <a:ext cx="360040" cy="72008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 para baixo 8"/>
          <p:cNvSpPr/>
          <p:nvPr/>
        </p:nvSpPr>
        <p:spPr>
          <a:xfrm>
            <a:off x="6624228" y="4471983"/>
            <a:ext cx="360040" cy="72008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47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6408"/>
            <a:ext cx="9144000" cy="112379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PARTICIPAÇÃO </a:t>
            </a:r>
            <a:r>
              <a:rPr lang="pt-BR" sz="3200" b="1" dirty="0" smtClean="0">
                <a:solidFill>
                  <a:srgbClr val="FF0000"/>
                </a:solidFill>
              </a:rPr>
              <a:t>SOCIAL </a:t>
            </a:r>
            <a:r>
              <a:rPr lang="pt-BR" sz="3200" b="1" dirty="0" smtClean="0">
                <a:solidFill>
                  <a:srgbClr val="FF0000"/>
                </a:solidFill>
              </a:rPr>
              <a:t/>
            </a:r>
            <a:br>
              <a:rPr lang="pt-BR" sz="3200" b="1" dirty="0" smtClean="0">
                <a:solidFill>
                  <a:srgbClr val="FF0000"/>
                </a:solidFill>
              </a:rPr>
            </a:br>
            <a:r>
              <a:rPr lang="pt-BR" sz="3200" b="1" dirty="0" smtClean="0">
                <a:solidFill>
                  <a:srgbClr val="FF0000"/>
                </a:solidFill>
              </a:rPr>
              <a:t>torna-se tema evidente nestes tempos </a:t>
            </a:r>
            <a:r>
              <a:rPr lang="pt-BR" sz="3200" b="1" dirty="0" smtClean="0">
                <a:solidFill>
                  <a:srgbClr val="FF0000"/>
                </a:solidFill>
              </a:rPr>
              <a:t>de crise</a:t>
            </a:r>
            <a:endParaRPr lang="pt-BR" sz="3200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492896"/>
            <a:ext cx="9144000" cy="4365104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just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pt-BR" sz="2800" b="1" dirty="0" smtClean="0"/>
              <a:t>Tanto </a:t>
            </a:r>
            <a:r>
              <a:rPr lang="pt-BR" sz="2800" b="1" dirty="0"/>
              <a:t>para o Estado quanto para a sociedade, </a:t>
            </a:r>
            <a:r>
              <a:rPr lang="pt-BR" sz="2800" b="1" dirty="0" smtClean="0"/>
              <a:t>o controle </a:t>
            </a:r>
            <a:r>
              <a:rPr lang="pt-BR" sz="2800" b="1" dirty="0"/>
              <a:t>social, não obstante à sua inexpressividade em alguns locais, tornou-se modelo concreto de proposta participativa em muitas instâncias</a:t>
            </a:r>
            <a:r>
              <a:rPr lang="pt-BR" sz="2800" b="1" dirty="0" smtClean="0"/>
              <a:t>.</a:t>
            </a:r>
          </a:p>
          <a:p>
            <a:pPr algn="just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endParaRPr lang="pt-BR" sz="800" b="1" dirty="0"/>
          </a:p>
          <a:p>
            <a:pPr algn="just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pt-BR" sz="2800" b="1" dirty="0"/>
              <a:t>Há uma diversidade de iniciativas acontecendo, seja no interior das instituições civis, seja nos organismos públicos, que procuram mostrar ao cidadão a necessidade de zelar pelo que é de interesse comum, pelo que é de todos</a:t>
            </a:r>
            <a:r>
              <a:rPr lang="pt-BR" sz="2800" b="1" dirty="0" smtClean="0"/>
              <a:t>.</a:t>
            </a:r>
            <a:endParaRPr lang="pt-BR" sz="2800" b="1" dirty="0"/>
          </a:p>
        </p:txBody>
      </p:sp>
      <p:sp>
        <p:nvSpPr>
          <p:cNvPr id="4" name="Seta para a direita 3"/>
          <p:cNvSpPr/>
          <p:nvPr/>
        </p:nvSpPr>
        <p:spPr>
          <a:xfrm>
            <a:off x="221860" y="1485617"/>
            <a:ext cx="74974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043608" y="1312434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democracia representativa é alvo de críticas em prol de uma democracia mais participativa.</a:t>
            </a:r>
            <a:endParaRPr lang="pt-BR" sz="2800" dirty="0"/>
          </a:p>
        </p:txBody>
      </p:sp>
      <p:sp>
        <p:nvSpPr>
          <p:cNvPr id="6" name="Seta para a direita 5"/>
          <p:cNvSpPr/>
          <p:nvPr/>
        </p:nvSpPr>
        <p:spPr>
          <a:xfrm>
            <a:off x="7924432" y="6325423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39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1484" y="1916832"/>
            <a:ext cx="8229600" cy="4525963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0" indent="0" algn="ctr">
              <a:buNone/>
            </a:pPr>
            <a:r>
              <a:rPr lang="pt-BR" b="1" dirty="0" smtClean="0"/>
              <a:t>TORNA-SE IMPERATIVO RESSOARMOS AOS QUATRO CANTOS QUE O </a:t>
            </a:r>
          </a:p>
          <a:p>
            <a:pPr marL="0" indent="0" algn="ctr">
              <a:buNone/>
            </a:pPr>
            <a:r>
              <a:rPr lang="pt-BR" sz="4000" b="1" dirty="0" smtClean="0">
                <a:solidFill>
                  <a:srgbClr val="FF0000"/>
                </a:solidFill>
              </a:rPr>
              <a:t>“SUS É DE TODOS E PARA TODOS”</a:t>
            </a:r>
            <a:r>
              <a:rPr lang="pt-BR" b="1" dirty="0" smtClean="0"/>
              <a:t>,</a:t>
            </a:r>
          </a:p>
          <a:p>
            <a:pPr marL="0" indent="0" algn="ctr">
              <a:buNone/>
            </a:pPr>
            <a:r>
              <a:rPr lang="pt-BR" b="1" dirty="0" smtClean="0"/>
              <a:t>ATUALMENTE COM MAIS ÊNFASE AINDA DO QUE NA QUADRA EM QUE OS IDEALIZADORES E FUNDADORES DE NOSSO SISTEMA PÚBLICO DE SAÚDE O IDEALIZARAM.</a:t>
            </a:r>
          </a:p>
        </p:txBody>
      </p:sp>
      <p:sp>
        <p:nvSpPr>
          <p:cNvPr id="4" name="Seta para a direita 3"/>
          <p:cNvSpPr/>
          <p:nvPr/>
        </p:nvSpPr>
        <p:spPr>
          <a:xfrm>
            <a:off x="611560" y="476672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baixo 5"/>
          <p:cNvSpPr/>
          <p:nvPr/>
        </p:nvSpPr>
        <p:spPr>
          <a:xfrm>
            <a:off x="2891764" y="44717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4283968" y="44717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 para baixo 7"/>
          <p:cNvSpPr/>
          <p:nvPr/>
        </p:nvSpPr>
        <p:spPr>
          <a:xfrm>
            <a:off x="5652120" y="44717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7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2623</TotalTime>
  <Words>1079</Words>
  <Application>Microsoft Office PowerPoint</Application>
  <PresentationFormat>Apresentação na tela (4:3)</PresentationFormat>
  <Paragraphs>118</Paragraphs>
  <Slides>15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Apresentação do PowerPoint</vt:lpstr>
      <vt:lpstr>Apresentação do PowerPoint</vt:lpstr>
      <vt:lpstr>Apresentação do PowerPoint</vt:lpstr>
      <vt:lpstr>Embora esteja alicerçado em princípios e diretrizes próprios de um sistema integrado, constitui-se, atualmente, em um sistema FRAGMENTADO  de atenção a saúde.</vt:lpstr>
      <vt:lpstr>Apresentação do PowerPoint</vt:lpstr>
      <vt:lpstr>DESAFIOS QUE SE ENFRENTADOS PODEM QUALIFICAR  E MODERNIZAR A GESTÃO DO SUS</vt:lpstr>
      <vt:lpstr>Apresentação do PowerPoint</vt:lpstr>
      <vt:lpstr>Apresentação do PowerPoint</vt:lpstr>
      <vt:lpstr>Apresentação do PowerPoint</vt:lpstr>
      <vt:lpstr> NO SUS A FRAGMENTAÇÃO EXTRAPOLA O ÂMBITO SISTÊMICO </vt:lpstr>
      <vt:lpstr> SUS DESAFIOS ATUAIS  </vt:lpstr>
      <vt:lpstr>SUS DESAFIOS ATUAIS</vt:lpstr>
      <vt:lpstr>CRISE DE DIVERSAS DIMENSÕES</vt:lpstr>
      <vt:lpstr>PARTICIPAÇÃO SOCIAL  torna-se tema evidente nestes tempos de crise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Cosems RJ</dc:creator>
  <cp:lastModifiedBy>sms</cp:lastModifiedBy>
  <cp:revision>49</cp:revision>
  <dcterms:created xsi:type="dcterms:W3CDTF">2016-05-14T12:29:31Z</dcterms:created>
  <dcterms:modified xsi:type="dcterms:W3CDTF">2016-05-16T21:31:10Z</dcterms:modified>
</cp:coreProperties>
</file>