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882" r:id="rId1"/>
  </p:sldMasterIdLst>
  <p:notesMasterIdLst>
    <p:notesMasterId r:id="rId25"/>
  </p:notesMasterIdLst>
  <p:handoutMasterIdLst>
    <p:handoutMasterId r:id="rId26"/>
  </p:handoutMasterIdLst>
  <p:sldIdLst>
    <p:sldId id="469" r:id="rId2"/>
    <p:sldId id="745" r:id="rId3"/>
    <p:sldId id="1023" r:id="rId4"/>
    <p:sldId id="1033" r:id="rId5"/>
    <p:sldId id="1047" r:id="rId6"/>
    <p:sldId id="1034" r:id="rId7"/>
    <p:sldId id="1036" r:id="rId8"/>
    <p:sldId id="1052" r:id="rId9"/>
    <p:sldId id="1048" r:id="rId10"/>
    <p:sldId id="1054" r:id="rId11"/>
    <p:sldId id="1053" r:id="rId12"/>
    <p:sldId id="1050" r:id="rId13"/>
    <p:sldId id="1051" r:id="rId14"/>
    <p:sldId id="1061" r:id="rId15"/>
    <p:sldId id="1055" r:id="rId16"/>
    <p:sldId id="1057" r:id="rId17"/>
    <p:sldId id="1058" r:id="rId18"/>
    <p:sldId id="1059" r:id="rId19"/>
    <p:sldId id="1060" r:id="rId20"/>
    <p:sldId id="1041" r:id="rId21"/>
    <p:sldId id="1062" r:id="rId22"/>
    <p:sldId id="1044" r:id="rId23"/>
    <p:sldId id="472" r:id="rId24"/>
  </p:sldIdLst>
  <p:sldSz cx="9144000" cy="6858000" type="screen4x3"/>
  <p:notesSz cx="6858000" cy="9144000"/>
  <p:defaultTextStyle>
    <a:defPPr>
      <a:defRPr lang="pt-BR"/>
    </a:defPPr>
    <a:lvl1pPr algn="l" rtl="0" fontAlgn="base">
      <a:spcBef>
        <a:spcPct val="0"/>
      </a:spcBef>
      <a:spcAft>
        <a:spcPct val="0"/>
      </a:spcAft>
      <a:defRPr sz="1700" kern="1200">
        <a:solidFill>
          <a:schemeClr val="tx1"/>
        </a:solidFill>
        <a:latin typeface="Arial" charset="0"/>
        <a:ea typeface="+mn-ea"/>
        <a:cs typeface="+mn-cs"/>
      </a:defRPr>
    </a:lvl1pPr>
    <a:lvl2pPr marL="457200" algn="l" rtl="0" fontAlgn="base">
      <a:spcBef>
        <a:spcPct val="0"/>
      </a:spcBef>
      <a:spcAft>
        <a:spcPct val="0"/>
      </a:spcAft>
      <a:defRPr sz="1700" kern="1200">
        <a:solidFill>
          <a:schemeClr val="tx1"/>
        </a:solidFill>
        <a:latin typeface="Arial" charset="0"/>
        <a:ea typeface="+mn-ea"/>
        <a:cs typeface="+mn-cs"/>
      </a:defRPr>
    </a:lvl2pPr>
    <a:lvl3pPr marL="914400" algn="l" rtl="0" fontAlgn="base">
      <a:spcBef>
        <a:spcPct val="0"/>
      </a:spcBef>
      <a:spcAft>
        <a:spcPct val="0"/>
      </a:spcAft>
      <a:defRPr sz="1700" kern="1200">
        <a:solidFill>
          <a:schemeClr val="tx1"/>
        </a:solidFill>
        <a:latin typeface="Arial" charset="0"/>
        <a:ea typeface="+mn-ea"/>
        <a:cs typeface="+mn-cs"/>
      </a:defRPr>
    </a:lvl3pPr>
    <a:lvl4pPr marL="1371600" algn="l" rtl="0" fontAlgn="base">
      <a:spcBef>
        <a:spcPct val="0"/>
      </a:spcBef>
      <a:spcAft>
        <a:spcPct val="0"/>
      </a:spcAft>
      <a:defRPr sz="1700" kern="1200">
        <a:solidFill>
          <a:schemeClr val="tx1"/>
        </a:solidFill>
        <a:latin typeface="Arial" charset="0"/>
        <a:ea typeface="+mn-ea"/>
        <a:cs typeface="+mn-cs"/>
      </a:defRPr>
    </a:lvl4pPr>
    <a:lvl5pPr marL="1828800" algn="l" rtl="0" fontAlgn="base">
      <a:spcBef>
        <a:spcPct val="0"/>
      </a:spcBef>
      <a:spcAft>
        <a:spcPct val="0"/>
      </a:spcAft>
      <a:defRPr sz="1700" kern="1200">
        <a:solidFill>
          <a:schemeClr val="tx1"/>
        </a:solidFill>
        <a:latin typeface="Arial" charset="0"/>
        <a:ea typeface="+mn-ea"/>
        <a:cs typeface="+mn-cs"/>
      </a:defRPr>
    </a:lvl5pPr>
    <a:lvl6pPr marL="2286000" algn="l" defTabSz="914400" rtl="0" eaLnBrk="1" latinLnBrk="0" hangingPunct="1">
      <a:defRPr sz="1700" kern="1200">
        <a:solidFill>
          <a:schemeClr val="tx1"/>
        </a:solidFill>
        <a:latin typeface="Arial" charset="0"/>
        <a:ea typeface="+mn-ea"/>
        <a:cs typeface="+mn-cs"/>
      </a:defRPr>
    </a:lvl6pPr>
    <a:lvl7pPr marL="2743200" algn="l" defTabSz="914400" rtl="0" eaLnBrk="1" latinLnBrk="0" hangingPunct="1">
      <a:defRPr sz="1700" kern="1200">
        <a:solidFill>
          <a:schemeClr val="tx1"/>
        </a:solidFill>
        <a:latin typeface="Arial" charset="0"/>
        <a:ea typeface="+mn-ea"/>
        <a:cs typeface="+mn-cs"/>
      </a:defRPr>
    </a:lvl7pPr>
    <a:lvl8pPr marL="3200400" algn="l" defTabSz="914400" rtl="0" eaLnBrk="1" latinLnBrk="0" hangingPunct="1">
      <a:defRPr sz="1700" kern="1200">
        <a:solidFill>
          <a:schemeClr val="tx1"/>
        </a:solidFill>
        <a:latin typeface="Arial" charset="0"/>
        <a:ea typeface="+mn-ea"/>
        <a:cs typeface="+mn-cs"/>
      </a:defRPr>
    </a:lvl8pPr>
    <a:lvl9pPr marL="3657600" algn="l" defTabSz="914400" rtl="0" eaLnBrk="1" latinLnBrk="0" hangingPunct="1">
      <a:defRPr sz="17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EFF4AA"/>
    <a:srgbClr val="7AC2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3701" autoAdjust="0"/>
  </p:normalViewPr>
  <p:slideViewPr>
    <p:cSldViewPr>
      <p:cViewPr varScale="1">
        <p:scale>
          <a:sx n="84" d="100"/>
          <a:sy n="84" d="100"/>
        </p:scale>
        <p:origin x="774" y="1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pt-BR"/>
          </a:p>
        </p:txBody>
      </p:sp>
      <p:sp>
        <p:nvSpPr>
          <p:cNvPr id="3" name="Espaço Reservado para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A08D1E69-81E3-4878-9791-6A73B749B3C6}" type="datetimeFigureOut">
              <a:rPr lang="pt-BR"/>
              <a:pPr>
                <a:defRPr/>
              </a:pPr>
              <a:t>17/05/2016</a:t>
            </a:fld>
            <a:endParaRPr lang="pt-BR"/>
          </a:p>
        </p:txBody>
      </p:sp>
      <p:sp>
        <p:nvSpPr>
          <p:cNvPr id="4" name="Espaço Reservado para Rodap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pt-BR"/>
          </a:p>
        </p:txBody>
      </p:sp>
      <p:sp>
        <p:nvSpPr>
          <p:cNvPr id="5" name="Espaço Reservado para Número de Slid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A8B26356-2BFE-4C49-943D-968595982A8B}" type="slidenum">
              <a:rPr lang="pt-BR"/>
              <a:pPr>
                <a:defRPr/>
              </a:pPr>
              <a:t>‹nº›</a:t>
            </a:fld>
            <a:endParaRPr lang="pt-BR"/>
          </a:p>
        </p:txBody>
      </p:sp>
    </p:spTree>
    <p:extLst>
      <p:ext uri="{BB962C8B-B14F-4D97-AF65-F5344CB8AC3E}">
        <p14:creationId xmlns:p14="http://schemas.microsoft.com/office/powerpoint/2010/main" val="30048582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pt-BR"/>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pt-BR"/>
          </a:p>
        </p:txBody>
      </p:sp>
      <p:sp>
        <p:nvSpPr>
          <p:cNvPr id="307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BR" noProof="0" smtClean="0"/>
              <a:t>Clique para editar os estilos do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pt-BR"/>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61B413E3-FD85-45D4-9B4B-529A8BA7D086}" type="slidenum">
              <a:rPr lang="pt-BR"/>
              <a:pPr>
                <a:defRPr/>
              </a:pPr>
              <a:t>‹nº›</a:t>
            </a:fld>
            <a:endParaRPr lang="pt-BR"/>
          </a:p>
        </p:txBody>
      </p:sp>
    </p:spTree>
    <p:extLst>
      <p:ext uri="{BB962C8B-B14F-4D97-AF65-F5344CB8AC3E}">
        <p14:creationId xmlns:p14="http://schemas.microsoft.com/office/powerpoint/2010/main" val="11353921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pPr>
              <a:defRPr/>
            </a:pPr>
            <a:fld id="{61B413E3-FD85-45D4-9B4B-529A8BA7D086}" type="slidenum">
              <a:rPr lang="pt-BR" smtClean="0"/>
              <a:pPr>
                <a:defRPr/>
              </a:pPr>
              <a:t>3</a:t>
            </a:fld>
            <a:endParaRPr lang="pt-BR"/>
          </a:p>
        </p:txBody>
      </p:sp>
    </p:spTree>
    <p:extLst>
      <p:ext uri="{BB962C8B-B14F-4D97-AF65-F5344CB8AC3E}">
        <p14:creationId xmlns:p14="http://schemas.microsoft.com/office/powerpoint/2010/main" val="2607977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pPr>
              <a:defRPr/>
            </a:pPr>
            <a:fld id="{61B413E3-FD85-45D4-9B4B-529A8BA7D086}" type="slidenum">
              <a:rPr lang="pt-BR" smtClean="0"/>
              <a:pPr>
                <a:defRPr/>
              </a:pPr>
              <a:t>23</a:t>
            </a:fld>
            <a:endParaRPr lang="pt-BR"/>
          </a:p>
        </p:txBody>
      </p:sp>
    </p:spTree>
    <p:extLst>
      <p:ext uri="{BB962C8B-B14F-4D97-AF65-F5344CB8AC3E}">
        <p14:creationId xmlns:p14="http://schemas.microsoft.com/office/powerpoint/2010/main" val="250539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pt-BR"/>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atin typeface="Arial" pitchFamily="34" charset="0"/>
              </a:defRPr>
            </a:lvl1pPr>
          </a:lstStyle>
          <a:p>
            <a:pPr>
              <a:defRPr/>
            </a:pPr>
            <a:fld id="{47177230-4B04-4EF7-9E2F-8553EB96B7CB}" type="slidenum">
              <a:rPr lang="pt-BR"/>
              <a:pPr>
                <a:defRPr/>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pt-BR"/>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atin typeface="Arial" pitchFamily="34" charset="0"/>
              </a:defRPr>
            </a:lvl1pPr>
          </a:lstStyle>
          <a:p>
            <a:pPr>
              <a:defRPr/>
            </a:pPr>
            <a:fld id="{7F13780D-B3A0-487E-87A2-4B88876D6C87}" type="slidenum">
              <a:rPr lang="pt-BR"/>
              <a:pPr>
                <a:defRPr/>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pt-BR"/>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atin typeface="Arial" pitchFamily="34" charset="0"/>
              </a:defRPr>
            </a:lvl1pPr>
          </a:lstStyle>
          <a:p>
            <a:pPr>
              <a:defRPr/>
            </a:pPr>
            <a:fld id="{17897AF4-A4E2-493F-950B-57D803EADB6C}" type="slidenum">
              <a:rPr lang="pt-BR"/>
              <a:pPr>
                <a:defRPr/>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4"/>
          <p:cNvSpPr>
            <a:spLocks noGrp="1" noChangeArrowheads="1"/>
          </p:cNvSpPr>
          <p:nvPr>
            <p:ph type="dt" sz="half" idx="10"/>
          </p:nvPr>
        </p:nvSpPr>
        <p:spPr/>
        <p:txBody>
          <a:bodyPr/>
          <a:lstStyle>
            <a:lvl1pPr>
              <a:defRPr>
                <a:latin typeface="Arial" pitchFamily="34" charset="0"/>
              </a:defRPr>
            </a:lvl1pPr>
          </a:lstStyle>
          <a:p>
            <a:pPr>
              <a:defRPr/>
            </a:pPr>
            <a:endParaRPr lang="pt-BR"/>
          </a:p>
        </p:txBody>
      </p:sp>
      <p:sp>
        <p:nvSpPr>
          <p:cNvPr id="6" name="Rectangle 5"/>
          <p:cNvSpPr>
            <a:spLocks noGrp="1" noChangeArrowheads="1"/>
          </p:cNvSpPr>
          <p:nvPr>
            <p:ph type="ftr" sz="quarter" idx="11"/>
          </p:nvPr>
        </p:nvSpPr>
        <p:spPr/>
        <p:txBody>
          <a:bodyPr/>
          <a:lstStyle>
            <a:lvl1pPr>
              <a:defRPr>
                <a:latin typeface="Arial" pitchFamily="34" charset="0"/>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atin typeface="Arial" pitchFamily="34" charset="0"/>
              </a:defRPr>
            </a:lvl1pPr>
          </a:lstStyle>
          <a:p>
            <a:pPr>
              <a:defRPr/>
            </a:pPr>
            <a:fld id="{9C1595D4-D28B-4902-9BF0-A37DD8447676}" type="slidenum">
              <a:rPr lang="pt-BR"/>
              <a:pPr>
                <a:defRPr/>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Rectangle 4"/>
          <p:cNvSpPr>
            <a:spLocks noGrp="1" noChangeArrowheads="1"/>
          </p:cNvSpPr>
          <p:nvPr>
            <p:ph type="dt" sz="half" idx="10"/>
          </p:nvPr>
        </p:nvSpPr>
        <p:spPr/>
        <p:txBody>
          <a:bodyPr/>
          <a:lstStyle>
            <a:lvl1pPr>
              <a:defRPr>
                <a:latin typeface="Arial" pitchFamily="34" charset="0"/>
              </a:defRPr>
            </a:lvl1pPr>
          </a:lstStyle>
          <a:p>
            <a:pPr>
              <a:defRPr/>
            </a:pPr>
            <a:endParaRPr lang="pt-BR"/>
          </a:p>
        </p:txBody>
      </p:sp>
      <p:sp>
        <p:nvSpPr>
          <p:cNvPr id="8" name="Rectangle 5"/>
          <p:cNvSpPr>
            <a:spLocks noGrp="1" noChangeArrowheads="1"/>
          </p:cNvSpPr>
          <p:nvPr>
            <p:ph type="ftr" sz="quarter" idx="11"/>
          </p:nvPr>
        </p:nvSpPr>
        <p:spPr/>
        <p:txBody>
          <a:bodyPr/>
          <a:lstStyle>
            <a:lvl1pPr>
              <a:defRPr>
                <a:latin typeface="Arial" pitchFamily="34" charset="0"/>
              </a:defRPr>
            </a:lvl1pPr>
          </a:lstStyle>
          <a:p>
            <a:pPr>
              <a:defRPr/>
            </a:pPr>
            <a:endParaRPr lang="pt-BR"/>
          </a:p>
        </p:txBody>
      </p:sp>
      <p:sp>
        <p:nvSpPr>
          <p:cNvPr id="9" name="Rectangle 6"/>
          <p:cNvSpPr>
            <a:spLocks noGrp="1" noChangeArrowheads="1"/>
          </p:cNvSpPr>
          <p:nvPr>
            <p:ph type="sldNum" sz="quarter" idx="12"/>
          </p:nvPr>
        </p:nvSpPr>
        <p:spPr/>
        <p:txBody>
          <a:bodyPr/>
          <a:lstStyle>
            <a:lvl1pPr>
              <a:defRPr>
                <a:latin typeface="Arial" pitchFamily="34" charset="0"/>
              </a:defRPr>
            </a:lvl1pPr>
          </a:lstStyle>
          <a:p>
            <a:pPr>
              <a:defRPr/>
            </a:pPr>
            <a:fld id="{C7B4C7C9-DF22-42B6-8741-5A95A27D0730}" type="slidenum">
              <a:rPr lang="pt-BR"/>
              <a:pPr>
                <a:defRPr/>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Rectangle 4"/>
          <p:cNvSpPr>
            <a:spLocks noGrp="1" noChangeArrowheads="1"/>
          </p:cNvSpPr>
          <p:nvPr>
            <p:ph type="dt" sz="half" idx="10"/>
          </p:nvPr>
        </p:nvSpPr>
        <p:spPr/>
        <p:txBody>
          <a:bodyPr/>
          <a:lstStyle>
            <a:lvl1pPr>
              <a:defRPr>
                <a:latin typeface="Arial" pitchFamily="34" charset="0"/>
              </a:defRPr>
            </a:lvl1pPr>
          </a:lstStyle>
          <a:p>
            <a:pPr>
              <a:defRPr/>
            </a:pPr>
            <a:endParaRPr lang="pt-BR"/>
          </a:p>
        </p:txBody>
      </p:sp>
      <p:sp>
        <p:nvSpPr>
          <p:cNvPr id="4" name="Rectangle 5"/>
          <p:cNvSpPr>
            <a:spLocks noGrp="1" noChangeArrowheads="1"/>
          </p:cNvSpPr>
          <p:nvPr>
            <p:ph type="ftr" sz="quarter" idx="11"/>
          </p:nvPr>
        </p:nvSpPr>
        <p:spPr/>
        <p:txBody>
          <a:bodyPr/>
          <a:lstStyle>
            <a:lvl1pPr>
              <a:defRPr>
                <a:latin typeface="Arial" pitchFamily="34" charset="0"/>
              </a:defRPr>
            </a:lvl1pPr>
          </a:lstStyle>
          <a:p>
            <a:pPr>
              <a:defRPr/>
            </a:pPr>
            <a:endParaRPr lang="pt-BR"/>
          </a:p>
        </p:txBody>
      </p:sp>
      <p:sp>
        <p:nvSpPr>
          <p:cNvPr id="5" name="Rectangle 6"/>
          <p:cNvSpPr>
            <a:spLocks noGrp="1" noChangeArrowheads="1"/>
          </p:cNvSpPr>
          <p:nvPr>
            <p:ph type="sldNum" sz="quarter" idx="12"/>
          </p:nvPr>
        </p:nvSpPr>
        <p:spPr/>
        <p:txBody>
          <a:bodyPr/>
          <a:lstStyle>
            <a:lvl1pPr>
              <a:defRPr>
                <a:latin typeface="Arial" pitchFamily="34" charset="0"/>
              </a:defRPr>
            </a:lvl1pPr>
          </a:lstStyle>
          <a:p>
            <a:pPr>
              <a:defRPr/>
            </a:pPr>
            <a:fld id="{E67BA46E-A041-4F36-978A-169389ACC174}" type="slidenum">
              <a:rPr lang="pt-BR"/>
              <a:pPr>
                <a:defRPr/>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pitchFamily="34" charset="0"/>
              </a:defRPr>
            </a:lvl1pPr>
          </a:lstStyle>
          <a:p>
            <a:pPr>
              <a:defRPr/>
            </a:pPr>
            <a:endParaRPr lang="pt-BR"/>
          </a:p>
        </p:txBody>
      </p:sp>
      <p:sp>
        <p:nvSpPr>
          <p:cNvPr id="3" name="Rectangle 5"/>
          <p:cNvSpPr>
            <a:spLocks noGrp="1" noChangeArrowheads="1"/>
          </p:cNvSpPr>
          <p:nvPr>
            <p:ph type="ftr" sz="quarter" idx="11"/>
          </p:nvPr>
        </p:nvSpPr>
        <p:spPr/>
        <p:txBody>
          <a:bodyPr/>
          <a:lstStyle>
            <a:lvl1pPr>
              <a:defRPr>
                <a:latin typeface="Arial" pitchFamily="34" charset="0"/>
              </a:defRPr>
            </a:lvl1pPr>
          </a:lstStyle>
          <a:p>
            <a:pPr>
              <a:defRPr/>
            </a:pPr>
            <a:endParaRPr lang="pt-BR"/>
          </a:p>
        </p:txBody>
      </p:sp>
      <p:sp>
        <p:nvSpPr>
          <p:cNvPr id="4" name="Rectangle 6"/>
          <p:cNvSpPr>
            <a:spLocks noGrp="1" noChangeArrowheads="1"/>
          </p:cNvSpPr>
          <p:nvPr>
            <p:ph type="sldNum" sz="quarter" idx="12"/>
          </p:nvPr>
        </p:nvSpPr>
        <p:spPr/>
        <p:txBody>
          <a:bodyPr/>
          <a:lstStyle>
            <a:lvl1pPr>
              <a:defRPr>
                <a:latin typeface="Arial" pitchFamily="34" charset="0"/>
              </a:defRPr>
            </a:lvl1pPr>
          </a:lstStyle>
          <a:p>
            <a:pPr>
              <a:defRPr/>
            </a:pPr>
            <a:fld id="{2B0ED51F-DF94-4EB5-91BE-B9CF32150CAB}" type="slidenum">
              <a:rPr lang="pt-BR"/>
              <a:pPr>
                <a:defRPr/>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4"/>
          <p:cNvSpPr>
            <a:spLocks noGrp="1" noChangeArrowheads="1"/>
          </p:cNvSpPr>
          <p:nvPr>
            <p:ph type="dt" sz="half" idx="10"/>
          </p:nvPr>
        </p:nvSpPr>
        <p:spPr/>
        <p:txBody>
          <a:bodyPr/>
          <a:lstStyle>
            <a:lvl1pPr>
              <a:defRPr>
                <a:latin typeface="Arial" pitchFamily="34" charset="0"/>
              </a:defRPr>
            </a:lvl1pPr>
          </a:lstStyle>
          <a:p>
            <a:pPr>
              <a:defRPr/>
            </a:pPr>
            <a:endParaRPr lang="pt-BR"/>
          </a:p>
        </p:txBody>
      </p:sp>
      <p:sp>
        <p:nvSpPr>
          <p:cNvPr id="6" name="Rectangle 5"/>
          <p:cNvSpPr>
            <a:spLocks noGrp="1" noChangeArrowheads="1"/>
          </p:cNvSpPr>
          <p:nvPr>
            <p:ph type="ftr" sz="quarter" idx="11"/>
          </p:nvPr>
        </p:nvSpPr>
        <p:spPr/>
        <p:txBody>
          <a:bodyPr/>
          <a:lstStyle>
            <a:lvl1pPr>
              <a:defRPr>
                <a:latin typeface="Arial" pitchFamily="34" charset="0"/>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atin typeface="Arial" pitchFamily="34" charset="0"/>
              </a:defRPr>
            </a:lvl1pPr>
          </a:lstStyle>
          <a:p>
            <a:pPr>
              <a:defRPr/>
            </a:pPr>
            <a:fld id="{95CC9A68-B77F-4DB1-9363-F37BF32E7743}" type="slidenum">
              <a:rPr lang="pt-BR"/>
              <a:pPr>
                <a:defRPr/>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4"/>
          <p:cNvSpPr>
            <a:spLocks noGrp="1" noChangeArrowheads="1"/>
          </p:cNvSpPr>
          <p:nvPr>
            <p:ph type="dt" sz="half" idx="10"/>
          </p:nvPr>
        </p:nvSpPr>
        <p:spPr/>
        <p:txBody>
          <a:bodyPr/>
          <a:lstStyle>
            <a:lvl1pPr>
              <a:defRPr>
                <a:latin typeface="Arial" pitchFamily="34" charset="0"/>
              </a:defRPr>
            </a:lvl1pPr>
          </a:lstStyle>
          <a:p>
            <a:pPr>
              <a:defRPr/>
            </a:pPr>
            <a:endParaRPr lang="pt-BR"/>
          </a:p>
        </p:txBody>
      </p:sp>
      <p:sp>
        <p:nvSpPr>
          <p:cNvPr id="6" name="Rectangle 5"/>
          <p:cNvSpPr>
            <a:spLocks noGrp="1" noChangeArrowheads="1"/>
          </p:cNvSpPr>
          <p:nvPr>
            <p:ph type="ftr" sz="quarter" idx="11"/>
          </p:nvPr>
        </p:nvSpPr>
        <p:spPr/>
        <p:txBody>
          <a:bodyPr/>
          <a:lstStyle>
            <a:lvl1pPr>
              <a:defRPr>
                <a:latin typeface="Arial" pitchFamily="34" charset="0"/>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atin typeface="Arial" pitchFamily="34" charset="0"/>
              </a:defRPr>
            </a:lvl1pPr>
          </a:lstStyle>
          <a:p>
            <a:pPr>
              <a:defRPr/>
            </a:pPr>
            <a:fld id="{4968FEEF-9768-4BDC-8D86-442EE5797F01}" type="slidenum">
              <a:rPr lang="pt-BR"/>
              <a:pPr>
                <a:defRPr/>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pt-BR"/>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atin typeface="Arial" pitchFamily="34" charset="0"/>
              </a:defRPr>
            </a:lvl1pPr>
          </a:lstStyle>
          <a:p>
            <a:pPr>
              <a:defRPr/>
            </a:pPr>
            <a:fld id="{5246E849-AE01-48DC-A9D5-3AAB1189F3DE}" type="slidenum">
              <a:rPr lang="pt-BR"/>
              <a:pPr>
                <a:defRPr/>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pt-BR"/>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pt-BR"/>
          </a:p>
        </p:txBody>
      </p:sp>
      <p:sp>
        <p:nvSpPr>
          <p:cNvPr id="6" name="Rectangle 6"/>
          <p:cNvSpPr>
            <a:spLocks noGrp="1" noChangeArrowheads="1"/>
          </p:cNvSpPr>
          <p:nvPr>
            <p:ph type="sldNum" sz="quarter" idx="12"/>
          </p:nvPr>
        </p:nvSpPr>
        <p:spPr/>
        <p:txBody>
          <a:bodyPr/>
          <a:lstStyle>
            <a:lvl1pPr>
              <a:defRPr>
                <a:latin typeface="Arial" pitchFamily="34" charset="0"/>
              </a:defRPr>
            </a:lvl1pPr>
          </a:lstStyle>
          <a:p>
            <a:pPr>
              <a:defRPr/>
            </a:pPr>
            <a:fld id="{086F20F6-8724-4F02-8943-5CCD5E795172}" type="slidenum">
              <a:rPr lang="pt-BR"/>
              <a:pPr>
                <a:defRPr/>
              </a:pPr>
              <a:t>‹nº›</a:t>
            </a:fld>
            <a:endParaRPr lang="pt-B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p>
            <a:r>
              <a:rPr lang="pt-BR" smtClean="0"/>
              <a:t>Clique para editar o estilo do título mestre</a:t>
            </a:r>
            <a:endParaRPr lang="pt-BR"/>
          </a:p>
        </p:txBody>
      </p:sp>
      <p:sp>
        <p:nvSpPr>
          <p:cNvPr id="3" name="Espaço Reservado para Texto 2"/>
          <p:cNvSpPr>
            <a:spLocks noGrp="1"/>
          </p:cNvSpPr>
          <p:nvPr>
            <p:ph type="body" sz="half" idx="1"/>
          </p:nvPr>
        </p:nvSpPr>
        <p:spPr>
          <a:xfrm>
            <a:off x="457200" y="1600200"/>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4"/>
          <p:cNvSpPr>
            <a:spLocks noGrp="1" noChangeArrowheads="1"/>
          </p:cNvSpPr>
          <p:nvPr>
            <p:ph type="dt" sz="half" idx="10"/>
          </p:nvPr>
        </p:nvSpPr>
        <p:spPr/>
        <p:txBody>
          <a:bodyPr/>
          <a:lstStyle>
            <a:lvl1pPr>
              <a:defRPr>
                <a:latin typeface="Arial" pitchFamily="34" charset="0"/>
              </a:defRPr>
            </a:lvl1pPr>
          </a:lstStyle>
          <a:p>
            <a:pPr>
              <a:defRPr/>
            </a:pPr>
            <a:endParaRPr lang="pt-BR"/>
          </a:p>
        </p:txBody>
      </p:sp>
      <p:sp>
        <p:nvSpPr>
          <p:cNvPr id="6" name="Rectangle 5"/>
          <p:cNvSpPr>
            <a:spLocks noGrp="1" noChangeArrowheads="1"/>
          </p:cNvSpPr>
          <p:nvPr>
            <p:ph type="ftr" sz="quarter" idx="11"/>
          </p:nvPr>
        </p:nvSpPr>
        <p:spPr/>
        <p:txBody>
          <a:bodyPr/>
          <a:lstStyle>
            <a:lvl1pPr>
              <a:defRPr>
                <a:latin typeface="Arial" pitchFamily="34" charset="0"/>
              </a:defRPr>
            </a:lvl1pPr>
          </a:lstStyle>
          <a:p>
            <a:pPr>
              <a:defRPr/>
            </a:pPr>
            <a:endParaRPr lang="pt-BR"/>
          </a:p>
        </p:txBody>
      </p:sp>
      <p:sp>
        <p:nvSpPr>
          <p:cNvPr id="7" name="Rectangle 6"/>
          <p:cNvSpPr>
            <a:spLocks noGrp="1" noChangeArrowheads="1"/>
          </p:cNvSpPr>
          <p:nvPr>
            <p:ph type="sldNum" sz="quarter" idx="12"/>
          </p:nvPr>
        </p:nvSpPr>
        <p:spPr/>
        <p:txBody>
          <a:bodyPr/>
          <a:lstStyle>
            <a:lvl1pPr>
              <a:defRPr>
                <a:latin typeface="Arial" pitchFamily="34" charset="0"/>
              </a:defRPr>
            </a:lvl1pPr>
          </a:lstStyle>
          <a:p>
            <a:pPr>
              <a:defRPr/>
            </a:pPr>
            <a:fld id="{E90F48D2-B80F-4FBB-B1FB-44F0436624C3}" type="slidenum">
              <a:rPr lang="pt-BR"/>
              <a:pPr>
                <a:defRPr/>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t-BR" smtClean="0"/>
              <a:t>Clique para editar o estilo do título mestre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7270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a:defRPr/>
            </a:pPr>
            <a:endParaRPr lang="pt-BR"/>
          </a:p>
        </p:txBody>
      </p:sp>
      <p:sp>
        <p:nvSpPr>
          <p:cNvPr id="7270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pt-BR"/>
          </a:p>
        </p:txBody>
      </p:sp>
      <p:sp>
        <p:nvSpPr>
          <p:cNvPr id="7271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defRPr>
            </a:lvl1pPr>
          </a:lstStyle>
          <a:p>
            <a:pPr>
              <a:defRPr/>
            </a:pPr>
            <a:fld id="{1CC485A3-FC62-4441-AD45-3E886BCB3ECC}" type="slidenum">
              <a:rPr lang="pt-BR"/>
              <a:pPr>
                <a:defRPr/>
              </a:pPr>
              <a:t>‹nº›</a:t>
            </a:fld>
            <a:endParaRPr lang="pt-BR"/>
          </a:p>
        </p:txBody>
      </p:sp>
    </p:spTree>
  </p:cSld>
  <p:clrMap bg1="lt1" tx1="dk1" bg2="lt2" tx2="dk2" accent1="accent1" accent2="accent2" accent3="accent3" accent4="accent4" accent5="accent5" accent6="accent6" hlink="hlink" folHlink="folHlink"/>
  <p:sldLayoutIdLst>
    <p:sldLayoutId id="2147484035" r:id="rId1"/>
    <p:sldLayoutId id="2147484036" r:id="rId2"/>
    <p:sldLayoutId id="2147484037" r:id="rId3"/>
    <p:sldLayoutId id="2147484038" r:id="rId4"/>
    <p:sldLayoutId id="2147484039" r:id="rId5"/>
    <p:sldLayoutId id="2147484040" r:id="rId6"/>
    <p:sldLayoutId id="2147484041" r:id="rId7"/>
    <p:sldLayoutId id="2147484042" r:id="rId8"/>
    <p:sldLayoutId id="2147484043" r:id="rId9"/>
    <p:sldLayoutId id="2147484044" r:id="rId10"/>
    <p:sldLayoutId id="2147484045" r:id="rId11"/>
    <p:sldLayoutId id="2147484046"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correio.mprj.mp.br/owa/redir.aspx?SURL=-YQGygSSjOi3vZCOw8ilRq9YlEnMN5JvbvvzCcpYykd-hzXQw33TCGgAdAB0AHAAcwA6AC8ALwB3AHcAdwAuAHkAbwB1AHQAdQBiAGUALgBjAG8AbQAvAHcAYQB0AGMAaAA_AHYAPQBlADMASgBNAHgAcAA5AE4AdABOAGMA&amp;URL=https://www.youtube.com/watch?v%3de3JMxp9NtNc" TargetMode="Externa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2" name="Rectangle 5"/>
          <p:cNvSpPr>
            <a:spLocks noChangeArrowheads="1"/>
          </p:cNvSpPr>
          <p:nvPr/>
        </p:nvSpPr>
        <p:spPr bwMode="auto">
          <a:xfrm rot="10800000" flipV="1">
            <a:off x="0" y="-383539"/>
            <a:ext cx="9143998" cy="11849398"/>
          </a:xfrm>
          <a:prstGeom prst="rect">
            <a:avLst/>
          </a:prstGeom>
          <a:noFill/>
          <a:ln w="9525">
            <a:noFill/>
            <a:miter lim="800000"/>
            <a:headEnd/>
            <a:tailEnd/>
          </a:ln>
        </p:spPr>
        <p:txBody>
          <a:bodyPr wrap="square" anchor="ctr">
            <a:spAutoFit/>
          </a:bodyPr>
          <a:lstStyle/>
          <a:p>
            <a:pPr lvl="0" algn="ctr"/>
            <a:endParaRPr lang="pt-BR"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ea typeface="Times New Roman" pitchFamily="18" charset="0"/>
              <a:cs typeface="Arial" pitchFamily="34" charset="0"/>
            </a:endParaRPr>
          </a:p>
          <a:p>
            <a:pPr lvl="0" algn="ctr"/>
            <a:endParaRPr lang="pt-BR" sz="2800" b="1" dirty="0" smtClean="0">
              <a:solidFill>
                <a:schemeClr val="bg1"/>
              </a:solidFill>
            </a:endParaRPr>
          </a:p>
          <a:p>
            <a:pPr lvl="0" algn="ctr"/>
            <a:endParaRPr lang="pt-BR" sz="2800" b="1" dirty="0" smtClean="0">
              <a:solidFill>
                <a:schemeClr val="bg1"/>
              </a:solidFill>
            </a:endParaRPr>
          </a:p>
          <a:p>
            <a:pPr lvl="0" algn="ctr"/>
            <a:endParaRPr lang="pt-BR" sz="2800" b="1" dirty="0" smtClean="0">
              <a:solidFill>
                <a:schemeClr val="bg1"/>
              </a:solidFill>
            </a:endParaRPr>
          </a:p>
          <a:p>
            <a:pPr lvl="0" algn="ctr"/>
            <a:r>
              <a:rPr lang="pt-BR" sz="2800" b="1" dirty="0" smtClean="0">
                <a:solidFill>
                  <a:schemeClr val="bg1"/>
                </a:solidFill>
              </a:rPr>
              <a:t>SEMINÁRIO</a:t>
            </a:r>
            <a:endParaRPr lang="pt-BR" sz="2800" dirty="0" smtClean="0">
              <a:solidFill>
                <a:schemeClr val="bg1"/>
              </a:solidFill>
            </a:endParaRPr>
          </a:p>
          <a:p>
            <a:pPr algn="ctr"/>
            <a:r>
              <a:rPr lang="pt-BR" sz="2800" b="1" dirty="0" smtClean="0">
                <a:solidFill>
                  <a:schemeClr val="bg1"/>
                </a:solidFill>
              </a:rPr>
              <a:t>SAÚDE, POLÍTICA E ECONOMIA EM TEMPOS DE CRISE: PELA CONSTRUÇÃO DE UM PROGRAMA DE LUTAS UNIFICADO PARA A SAÚDE PÚBLICA</a:t>
            </a:r>
            <a:r>
              <a:rPr lang="pt-BR" sz="2800" b="1" dirty="0" smtClean="0"/>
              <a:t> </a:t>
            </a:r>
            <a:endParaRPr lang="pt-BR" sz="2800" dirty="0" smtClean="0"/>
          </a:p>
          <a:p>
            <a:pPr lvl="0" algn="ctr"/>
            <a:endParaRPr lang="pt-BR"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Kunstler Script" pitchFamily="66" charset="0"/>
            </a:endParaRPr>
          </a:p>
          <a:p>
            <a:pPr lvl="0" algn="ctr"/>
            <a:r>
              <a:rPr lang="pt-BR" sz="5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Kunstler Script" pitchFamily="66" charset="0"/>
              </a:rPr>
              <a:t>Realização </a:t>
            </a:r>
            <a:r>
              <a:rPr lang="pt-BR" sz="54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Kunstler Script" pitchFamily="66" charset="0"/>
              </a:rPr>
              <a:t>Cebes</a:t>
            </a:r>
            <a:endParaRPr lang="pt-BR" sz="5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Kunstler Script" pitchFamily="66" charset="0"/>
            </a:endParaRPr>
          </a:p>
          <a:p>
            <a:pPr algn="ctr"/>
            <a:r>
              <a:rPr lang="pt-BR" sz="2800" b="1" dirty="0" smtClean="0">
                <a:solidFill>
                  <a:schemeClr val="bg1"/>
                </a:solidFill>
              </a:rPr>
              <a:t>Local:</a:t>
            </a:r>
            <a:r>
              <a:rPr lang="pt-BR" sz="2800" dirty="0" smtClean="0">
                <a:solidFill>
                  <a:schemeClr val="bg1"/>
                </a:solidFill>
              </a:rPr>
              <a:t> Auditório do NERJ/MS - Núcleo estadual do RJ do Ministério da Saúde </a:t>
            </a:r>
          </a:p>
          <a:p>
            <a:pPr algn="ctr"/>
            <a:r>
              <a:rPr lang="pt-BR"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Kunstler Script" pitchFamily="66" charset="0"/>
              </a:rPr>
              <a:t>Rio de Janeiro, 18/05/2016</a:t>
            </a:r>
            <a:endParaRPr lang="pt-BR"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ea typeface="Times New Roman" pitchFamily="18" charset="0"/>
              <a:cs typeface="Arial" pitchFamily="34" charset="0"/>
            </a:endParaRPr>
          </a:p>
          <a:p>
            <a:pPr lvl="0" algn="ctr"/>
            <a:endParaRPr lang="pt-BR"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ea typeface="Times New Roman" pitchFamily="18" charset="0"/>
              <a:cs typeface="Arial" pitchFamily="34" charset="0"/>
            </a:endParaRPr>
          </a:p>
          <a:p>
            <a:pPr lvl="0" algn="ctr"/>
            <a:endParaRPr lang="pt-BR"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ea typeface="Times New Roman" pitchFamily="18" charset="0"/>
              <a:cs typeface="Arial" pitchFamily="34" charset="0"/>
            </a:endParaRPr>
          </a:p>
          <a:p>
            <a:pPr lvl="0" algn="ctr"/>
            <a:endParaRPr lang="pt-BR"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cs typeface="Arial" pitchFamily="34" charset="0"/>
            </a:endParaRPr>
          </a:p>
          <a:p>
            <a:pPr lvl="0" algn="ctr"/>
            <a:endParaRPr lang="pt-BR"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cs typeface="Arial" pitchFamily="34" charset="0"/>
            </a:endParaRPr>
          </a:p>
          <a:p>
            <a:pPr lvl="0" algn="ctr"/>
            <a:endParaRPr lang="pt-BR"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cs typeface="Arial" pitchFamily="34" charset="0"/>
            </a:endParaRPr>
          </a:p>
          <a:p>
            <a:pPr lvl="0" algn="ctr"/>
            <a:r>
              <a:rPr lang="pt-BR"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Kunstler Script" pitchFamily="66" charset="0"/>
              </a:rPr>
              <a:t> </a:t>
            </a:r>
            <a:endParaRPr lang="pt-BR"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ea typeface="Times New Roman" pitchFamily="18" charset="0"/>
              <a:cs typeface="Arial" pitchFamily="34" charset="0"/>
            </a:endParaRPr>
          </a:p>
          <a:p>
            <a:pPr lvl="0" algn="ctr"/>
            <a:endParaRPr lang="pt-BR" sz="5400" b="1" dirty="0" smtClean="0">
              <a:ln w="19050">
                <a:solidFill>
                  <a:schemeClr val="tx2">
                    <a:tint val="1000"/>
                  </a:schemeClr>
                </a:solidFill>
                <a:prstDash val="solid"/>
              </a:ln>
              <a:solidFill>
                <a:schemeClr val="bg1"/>
              </a:solidFill>
              <a:effectLst>
                <a:outerShdw blurRad="50000" dist="50800" dir="7500000" algn="tl">
                  <a:srgbClr val="000000">
                    <a:shade val="5000"/>
                    <a:alpha val="35000"/>
                  </a:srgbClr>
                </a:outerShdw>
              </a:effectLst>
              <a:latin typeface="Kunstler Script" pitchFamily="66" charset="0"/>
              <a:ea typeface="Times New Roman" pitchFamily="18" charset="0"/>
              <a:cs typeface="Arial" pitchFamily="34" charset="0"/>
            </a:endParaRPr>
          </a:p>
          <a:p>
            <a:pPr lvl="0" algn="ctr"/>
            <a:endParaRPr lang="pt-BR"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cs typeface="Arial" pitchFamily="34" charset="0"/>
            </a:endParaRPr>
          </a:p>
          <a:p>
            <a:pPr algn="ctr">
              <a:tabLst>
                <a:tab pos="449263" algn="r"/>
                <a:tab pos="2806700" algn="ctr"/>
                <a:tab pos="5611813" algn="r"/>
              </a:tabLst>
              <a:defRPr/>
            </a:pPr>
            <a:endParaRPr lang="pt-BR"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endParaRPr>
          </a:p>
        </p:txBody>
      </p:sp>
      <p:sp>
        <p:nvSpPr>
          <p:cNvPr id="2053" name="Rectangle 6"/>
          <p:cNvSpPr>
            <a:spLocks noChangeArrowheads="1"/>
          </p:cNvSpPr>
          <p:nvPr/>
        </p:nvSpPr>
        <p:spPr bwMode="auto">
          <a:xfrm>
            <a:off x="0" y="-27384"/>
            <a:ext cx="9144000" cy="1846659"/>
          </a:xfrm>
          <a:prstGeom prst="rect">
            <a:avLst/>
          </a:prstGeom>
          <a:noFill/>
          <a:ln w="9525">
            <a:noFill/>
            <a:miter lim="800000"/>
            <a:headEnd/>
            <a:tailEnd/>
          </a:ln>
        </p:spPr>
        <p:txBody>
          <a:bodyPr wrap="square">
            <a:spAutoFit/>
          </a:bodyPr>
          <a:lstStyle/>
          <a:p>
            <a:pPr algn="ctr">
              <a:defRPr/>
            </a:pPr>
            <a:r>
              <a:rPr lang="pt-BR" sz="3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rPr>
              <a:t>     </a:t>
            </a:r>
            <a:r>
              <a:rPr lang="pt-BR"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rPr>
              <a:t>MINISTÉRIO PÚBLICO DO ESTADO </a:t>
            </a:r>
          </a:p>
          <a:p>
            <a:pPr algn="ctr">
              <a:defRPr/>
            </a:pPr>
            <a:r>
              <a:rPr lang="pt-BR"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rPr>
              <a:t>DO RIO DE JANEIRO</a:t>
            </a:r>
          </a:p>
          <a:p>
            <a:pPr algn="ctr">
              <a:defRPr/>
            </a:pPr>
            <a:r>
              <a:rPr lang="pt-BR" sz="4000"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rPr>
              <a:t>Prom</a:t>
            </a:r>
            <a:r>
              <a:rPr lang="pt-BR" sz="400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rPr>
              <a:t>. Just.</a:t>
            </a:r>
            <a:r>
              <a:rPr lang="pt-BR" sz="40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Garamond" pitchFamily="18" charset="0"/>
              </a:rPr>
              <a:t> </a:t>
            </a:r>
            <a:r>
              <a:rPr lang="pt-BR" sz="5400"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Kunstler Script" pitchFamily="66" charset="0"/>
              </a:rPr>
              <a:t>Anabelle</a:t>
            </a:r>
            <a:r>
              <a:rPr lang="pt-BR" sz="5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Kunstler Script" pitchFamily="66" charset="0"/>
              </a:rPr>
              <a:t> </a:t>
            </a:r>
            <a:r>
              <a:rPr lang="pt-BR"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Kunstler Script" pitchFamily="66" charset="0"/>
              </a:rPr>
              <a:t>Macedo Silva</a:t>
            </a:r>
          </a:p>
        </p:txBody>
      </p:sp>
      <p:sp>
        <p:nvSpPr>
          <p:cNvPr id="5" name="Retângulo 4"/>
          <p:cNvSpPr/>
          <p:nvPr/>
        </p:nvSpPr>
        <p:spPr>
          <a:xfrm>
            <a:off x="2339975" y="1125538"/>
            <a:ext cx="46038" cy="71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solidFill>
                <a:srgbClr val="FFFFFF"/>
              </a:solidFill>
            </a:endParaRPr>
          </a:p>
        </p:txBody>
      </p:sp>
      <p:pic>
        <p:nvPicPr>
          <p:cNvPr id="163844" name="Picture 4" descr="C:\Users\Membro Home\Documents\AASAUDE22.05.12\APRESENTAÇÕESANABELLEMACEDOSILVA\ministerio-publico-rj BRASAO.jpg"/>
          <p:cNvPicPr>
            <a:picLocks noChangeAspect="1" noChangeArrowheads="1"/>
          </p:cNvPicPr>
          <p:nvPr/>
        </p:nvPicPr>
        <p:blipFill>
          <a:blip r:embed="rId3" cstate="print"/>
          <a:srcRect/>
          <a:stretch>
            <a:fillRect/>
          </a:stretch>
        </p:blipFill>
        <p:spPr bwMode="auto">
          <a:xfrm>
            <a:off x="-1" y="0"/>
            <a:ext cx="1272207" cy="908720"/>
          </a:xfrm>
          <a:prstGeom prst="rect">
            <a:avLst/>
          </a:prstGeom>
          <a:noFill/>
        </p:spPr>
      </p:pic>
    </p:spTree>
  </p:cSld>
  <p:clrMapOvr>
    <a:masterClrMapping/>
  </p:clrMapOvr>
  <p:transition>
    <p:push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b="1" dirty="0" err="1" smtClean="0">
                <a:solidFill>
                  <a:schemeClr val="accent5">
                    <a:lumMod val="25000"/>
                  </a:schemeClr>
                </a:solidFill>
                <a:latin typeface="Kunstler Script" pitchFamily="66" charset="0"/>
              </a:rPr>
              <a:t>Anabelle</a:t>
            </a:r>
            <a:r>
              <a:rPr lang="pt-BR" b="1" dirty="0" smtClean="0">
                <a:solidFill>
                  <a:schemeClr val="accent5">
                    <a:lumMod val="25000"/>
                  </a:schemeClr>
                </a:solidFill>
                <a:latin typeface="Kunstler Script" pitchFamily="66" charset="0"/>
              </a:rPr>
              <a:t> Macedo Silva </a:t>
            </a:r>
            <a:r>
              <a:rPr lang="pt-BR" sz="4000" b="1" dirty="0" smtClean="0">
                <a:solidFill>
                  <a:schemeClr val="accent5">
                    <a:lumMod val="25000"/>
                  </a:schemeClr>
                </a:solidFill>
                <a:latin typeface="Kunstler Script" pitchFamily="66" charset="0"/>
              </a:rPr>
              <a:t>  </a:t>
            </a:r>
            <a:r>
              <a:rPr lang="pt-BR" sz="3600" b="1" dirty="0" smtClean="0">
                <a:solidFill>
                  <a:schemeClr val="accent5">
                    <a:lumMod val="25000"/>
                  </a:schemeClr>
                </a:solidFill>
                <a:latin typeface="Kunstler Script" pitchFamily="66" charset="0"/>
              </a:rPr>
              <a:t> </a:t>
            </a:r>
            <a:br>
              <a:rPr lang="pt-BR" sz="3600" b="1" dirty="0" smtClean="0">
                <a:solidFill>
                  <a:schemeClr val="accent5">
                    <a:lumMod val="25000"/>
                  </a:schemeClr>
                </a:solidFill>
                <a:latin typeface="Kunstler Script" pitchFamily="66" charset="0"/>
              </a:rPr>
            </a:br>
            <a:r>
              <a:rPr lang="pt-BR" sz="2000" b="1" dirty="0" smtClean="0">
                <a:solidFill>
                  <a:schemeClr val="accent5">
                    <a:lumMod val="25000"/>
                  </a:schemeClr>
                </a:solidFill>
                <a:latin typeface="Garamond" pitchFamily="18" charset="0"/>
              </a:rPr>
              <a:t>   Promotora de  Justiça</a:t>
            </a:r>
            <a:r>
              <a:rPr lang="pt-BR" sz="2000" b="1" dirty="0" smtClean="0">
                <a:solidFill>
                  <a:schemeClr val="accent5">
                    <a:lumMod val="25000"/>
                  </a:schemeClr>
                </a:solidFill>
                <a:latin typeface="Kunstler Script" pitchFamily="66" charset="0"/>
              </a:rPr>
              <a:t> </a:t>
            </a:r>
            <a:r>
              <a:rPr lang="pt-BR" sz="2000" b="1" dirty="0" smtClean="0">
                <a:solidFill>
                  <a:schemeClr val="accent5">
                    <a:lumMod val="25000"/>
                  </a:schemeClr>
                </a:solidFill>
                <a:latin typeface="Garamond" pitchFamily="18" charset="0"/>
              </a:rPr>
              <a:t>–MPRJ  </a:t>
            </a:r>
            <a:r>
              <a:rPr lang="pt-BR" sz="1400" b="1" dirty="0" smtClean="0">
                <a:solidFill>
                  <a:schemeClr val="accent5">
                    <a:lumMod val="25000"/>
                  </a:schemeClr>
                </a:solidFill>
                <a:latin typeface="Garamond" pitchFamily="18" charset="0"/>
              </a:rPr>
              <a:t> </a:t>
            </a:r>
            <a:br>
              <a:rPr lang="pt-BR" sz="1400" b="1" dirty="0" smtClean="0">
                <a:solidFill>
                  <a:schemeClr val="accent5">
                    <a:lumMod val="25000"/>
                  </a:schemeClr>
                </a:solidFill>
                <a:latin typeface="Garamond" pitchFamily="18" charset="0"/>
              </a:rPr>
            </a:br>
            <a:r>
              <a:rPr lang="pt-BR" sz="1400" b="1" dirty="0" smtClean="0">
                <a:solidFill>
                  <a:schemeClr val="accent5">
                    <a:lumMod val="25000"/>
                  </a:schemeClr>
                </a:solidFill>
                <a:latin typeface="Garamond" pitchFamily="18" charset="0"/>
              </a:rPr>
              <a:t>    Formação</a:t>
            </a:r>
            <a:r>
              <a:rPr lang="pt-BR" sz="1600" b="1" dirty="0" smtClean="0">
                <a:solidFill>
                  <a:schemeClr val="accent5">
                    <a:lumMod val="25000"/>
                  </a:schemeClr>
                </a:solidFill>
                <a:latin typeface="Garamond" pitchFamily="18" charset="0"/>
              </a:rPr>
              <a:t> em Direito e Saúde ENSP/FIOCRUZ   </a:t>
            </a:r>
            <a:br>
              <a:rPr lang="pt-BR" sz="1600" b="1" dirty="0" smtClean="0">
                <a:solidFill>
                  <a:schemeClr val="accent5">
                    <a:lumMod val="25000"/>
                  </a:schemeClr>
                </a:solidFill>
                <a:latin typeface="Garamond" pitchFamily="18" charset="0"/>
              </a:rPr>
            </a:br>
            <a:r>
              <a:rPr lang="pt-BR" sz="1600" b="1" dirty="0" smtClean="0">
                <a:solidFill>
                  <a:schemeClr val="accent5">
                    <a:lumMod val="25000"/>
                  </a:schemeClr>
                </a:solidFill>
                <a:latin typeface="Garamond" pitchFamily="18" charset="0"/>
              </a:rPr>
              <a:t>Mestrado em Direito Público UERJ</a:t>
            </a:r>
            <a:br>
              <a:rPr lang="pt-BR" sz="1600" b="1" dirty="0" smtClean="0">
                <a:solidFill>
                  <a:schemeClr val="accent5">
                    <a:lumMod val="25000"/>
                  </a:schemeClr>
                </a:solidFill>
                <a:latin typeface="Garamond" pitchFamily="18" charset="0"/>
              </a:rPr>
            </a:br>
            <a:endParaRPr lang="pt-BR" sz="1600" b="1" dirty="0" smtClean="0">
              <a:solidFill>
                <a:schemeClr val="accent5">
                  <a:lumMod val="25000"/>
                </a:schemeClr>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marL="514350" indent="-514350" algn="just">
              <a:buFont typeface="+mj-lt"/>
              <a:buAutoNum type="romanUcPeriod"/>
            </a:pPr>
            <a:endParaRPr lang="pt-BR" sz="2000" dirty="0" smtClean="0">
              <a:solidFill>
                <a:schemeClr val="accent6">
                  <a:lumMod val="25000"/>
                </a:schemeClr>
              </a:solidFill>
            </a:endParaRPr>
          </a:p>
          <a:p>
            <a:pPr marL="514350" indent="-514350" algn="ctr">
              <a:buNone/>
            </a:pPr>
            <a:r>
              <a:rPr lang="pt-BR" sz="2800" dirty="0" smtClean="0"/>
              <a:t>Panorama da defesa do direito à saúde e do SUS no âmbito das Promotorias de Tutela Coletiva da Saúde da Capital</a:t>
            </a:r>
          </a:p>
          <a:p>
            <a:pPr marL="514350" indent="-514350" algn="just">
              <a:buFont typeface="+mj-lt"/>
              <a:buAutoNum type="romanUcPeriod"/>
            </a:pPr>
            <a:r>
              <a:rPr lang="pt-BR" sz="2000" dirty="0" smtClean="0">
                <a:solidFill>
                  <a:schemeClr val="accent6">
                    <a:lumMod val="25000"/>
                  </a:schemeClr>
                </a:solidFill>
              </a:rPr>
              <a:t>Constitucionalismo sanitarista. </a:t>
            </a:r>
            <a:r>
              <a:rPr lang="pt-BR" sz="2000" dirty="0" err="1" smtClean="0">
                <a:solidFill>
                  <a:schemeClr val="accent6">
                    <a:lumMod val="25000"/>
                  </a:schemeClr>
                </a:solidFill>
              </a:rPr>
              <a:t>Judicialização</a:t>
            </a:r>
            <a:r>
              <a:rPr lang="pt-BR" sz="2000" dirty="0" smtClean="0">
                <a:solidFill>
                  <a:schemeClr val="accent6">
                    <a:lumMod val="25000"/>
                  </a:schemeClr>
                </a:solidFill>
              </a:rPr>
              <a:t>, </a:t>
            </a:r>
            <a:r>
              <a:rPr lang="pt-BR" sz="2000" dirty="0" err="1" smtClean="0">
                <a:solidFill>
                  <a:schemeClr val="accent6">
                    <a:lumMod val="25000"/>
                  </a:schemeClr>
                </a:solidFill>
              </a:rPr>
              <a:t>Juridicização</a:t>
            </a:r>
            <a:r>
              <a:rPr lang="pt-BR" sz="2000" dirty="0" smtClean="0">
                <a:solidFill>
                  <a:schemeClr val="accent6">
                    <a:lumMod val="25000"/>
                  </a:schemeClr>
                </a:solidFill>
              </a:rPr>
              <a:t>, Tutela Individual e Tutela Coletiva</a:t>
            </a:r>
          </a:p>
          <a:p>
            <a:pPr marL="514350" indent="-514350" algn="just">
              <a:buFont typeface="+mj-lt"/>
              <a:buAutoNum type="romanUcPeriod"/>
            </a:pPr>
            <a:r>
              <a:rPr lang="pt-BR" sz="2000" dirty="0" smtClean="0">
                <a:solidFill>
                  <a:schemeClr val="accent6">
                    <a:lumMod val="25000"/>
                  </a:schemeClr>
                </a:solidFill>
              </a:rPr>
              <a:t>Estrutura do MPERJ na defesa da Saúde Pública. Promotorias de Tutela Coletiva da Saúde </a:t>
            </a:r>
          </a:p>
          <a:p>
            <a:pPr marL="514350" indent="-514350" algn="just">
              <a:buFont typeface="+mj-lt"/>
              <a:buAutoNum type="romanUcPeriod"/>
            </a:pPr>
            <a:r>
              <a:rPr lang="pt-BR" sz="2000" dirty="0" smtClean="0">
                <a:solidFill>
                  <a:schemeClr val="accent6">
                    <a:lumMod val="25000"/>
                  </a:schemeClr>
                </a:solidFill>
              </a:rPr>
              <a:t>Inquérito Civil Público</a:t>
            </a:r>
          </a:p>
          <a:p>
            <a:pPr marL="514350" indent="-514350" algn="just">
              <a:buFont typeface="+mj-lt"/>
              <a:buAutoNum type="romanUcPeriod"/>
            </a:pPr>
            <a:r>
              <a:rPr lang="pt-BR" sz="2000" dirty="0" smtClean="0">
                <a:solidFill>
                  <a:schemeClr val="accent6">
                    <a:lumMod val="25000"/>
                  </a:schemeClr>
                </a:solidFill>
              </a:rPr>
              <a:t>Ação Civil Pública</a:t>
            </a:r>
          </a:p>
          <a:p>
            <a:pPr marL="514350" indent="-514350" algn="just">
              <a:buFont typeface="+mj-lt"/>
              <a:buAutoNum type="romanUcPeriod"/>
            </a:pPr>
            <a:r>
              <a:rPr lang="pt-BR" sz="2000" dirty="0" smtClean="0">
                <a:solidFill>
                  <a:schemeClr val="accent6">
                    <a:lumMod val="25000"/>
                  </a:schemeClr>
                </a:solidFill>
              </a:rPr>
              <a:t>Saúde Mental </a:t>
            </a:r>
          </a:p>
          <a:p>
            <a:pPr marL="514350" indent="-514350" algn="just">
              <a:buFont typeface="+mj-lt"/>
              <a:buAutoNum type="romanUcPeriod"/>
            </a:pPr>
            <a:r>
              <a:rPr lang="pt-BR" sz="2000" dirty="0" smtClean="0">
                <a:solidFill>
                  <a:schemeClr val="accent6">
                    <a:lumMod val="25000"/>
                  </a:schemeClr>
                </a:solidFill>
              </a:rPr>
              <a:t>Saúde Prisional </a:t>
            </a:r>
          </a:p>
          <a:p>
            <a:pPr marL="514350" indent="-514350" algn="just">
              <a:buFont typeface="+mj-lt"/>
              <a:buAutoNum type="romanUcPeriod"/>
            </a:pPr>
            <a:r>
              <a:rPr lang="pt-BR" sz="2000" dirty="0" smtClean="0">
                <a:solidFill>
                  <a:schemeClr val="accent6">
                    <a:lumMod val="25000"/>
                  </a:schemeClr>
                </a:solidFill>
              </a:rPr>
              <a:t>SUS </a:t>
            </a:r>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3" cstate="print"/>
          <a:srcRect/>
          <a:stretch>
            <a:fillRect/>
          </a:stretch>
        </p:blipFill>
        <p:spPr bwMode="auto">
          <a:xfrm>
            <a:off x="7092280" y="163658"/>
            <a:ext cx="1584176" cy="1249118"/>
          </a:xfrm>
          <a:prstGeom prst="rect">
            <a:avLst/>
          </a:prstGeom>
          <a:noFill/>
        </p:spPr>
      </p:pic>
      <p:pic>
        <p:nvPicPr>
          <p:cNvPr id="8" name="Picture 1" descr="F:\MONO FINAL\FloresVasoApresentação.jpg"/>
          <p:cNvPicPr>
            <a:picLocks noChangeAspect="1" noChangeArrowheads="1"/>
          </p:cNvPicPr>
          <p:nvPr/>
        </p:nvPicPr>
        <p:blipFill>
          <a:blip r:embed="rId4" cstate="print"/>
          <a:srcRect/>
          <a:stretch>
            <a:fillRect/>
          </a:stretch>
        </p:blipFill>
        <p:spPr bwMode="auto">
          <a:xfrm>
            <a:off x="7884368" y="6021288"/>
            <a:ext cx="864097" cy="648072"/>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lvl="0">
              <a:buFont typeface="Wingdings" pitchFamily="2" charset="2"/>
              <a:buChar char="ü"/>
            </a:pPr>
            <a:r>
              <a:rPr lang="pt-BR" sz="2000" b="1" i="1" dirty="0" smtClean="0"/>
              <a:t>Lugar de fala</a:t>
            </a:r>
            <a:r>
              <a:rPr lang="pt-BR" sz="2000" b="1" dirty="0" smtClean="0"/>
              <a:t> confessadamente de defesa do direito à saúde e pró-SUS</a:t>
            </a:r>
          </a:p>
          <a:p>
            <a:pPr lvl="0">
              <a:buFont typeface="Wingdings" pitchFamily="2" charset="2"/>
              <a:buChar char="ü"/>
            </a:pPr>
            <a:r>
              <a:rPr lang="pt-BR" sz="2000" dirty="0" smtClean="0"/>
              <a:t>Observação do </a:t>
            </a:r>
            <a:r>
              <a:rPr lang="pt-BR" sz="2000" b="1" i="1" dirty="0" smtClean="0"/>
              <a:t>front </a:t>
            </a:r>
            <a:r>
              <a:rPr lang="pt-BR" sz="2000" b="1" dirty="0" smtClean="0"/>
              <a:t>das unidades de saúde</a:t>
            </a:r>
            <a:r>
              <a:rPr lang="pt-BR" sz="2000" dirty="0" smtClean="0"/>
              <a:t> + aprendizado de conteúdos técnicos/acadêmicos de saúde coletiva . Contatos com os profissionais dos centros de produção de conhecimento especializado em saúde na região metropolitana do Rio de Janeiro</a:t>
            </a:r>
          </a:p>
          <a:p>
            <a:pPr lvl="0">
              <a:buFont typeface="Wingdings" pitchFamily="2" charset="2"/>
              <a:buChar char="ü"/>
            </a:pPr>
            <a:r>
              <a:rPr lang="pt-BR" sz="2000" dirty="0" smtClean="0"/>
              <a:t>Objetivo: </a:t>
            </a:r>
            <a:r>
              <a:rPr lang="pt-BR" sz="2000" b="1" dirty="0" smtClean="0"/>
              <a:t>efetividade do direito fundamental à saúde</a:t>
            </a:r>
            <a:r>
              <a:rPr lang="pt-BR" sz="2000" dirty="0" smtClean="0"/>
              <a:t> pública e </a:t>
            </a:r>
            <a:r>
              <a:rPr lang="pt-BR" sz="2000" b="1" dirty="0" smtClean="0"/>
              <a:t>o fortalecimento do SUS, </a:t>
            </a:r>
          </a:p>
          <a:p>
            <a:pPr lvl="0">
              <a:buFont typeface="Wingdings" pitchFamily="2" charset="2"/>
              <a:buChar char="ü"/>
            </a:pPr>
            <a:r>
              <a:rPr lang="pt-BR" sz="2000" b="1" dirty="0" smtClean="0"/>
              <a:t>Direito constitucional + direito sanitário + produções técnicas e acadêmicas no campo da saúde coletiva. </a:t>
            </a:r>
            <a:endParaRPr lang="pt-BR" sz="2000" dirty="0" smtClean="0"/>
          </a:p>
          <a:p>
            <a:pPr marL="514350" indent="-514350" algn="just">
              <a:buNone/>
            </a:pPr>
            <a:endParaRPr lang="pt-BR" sz="2000" dirty="0" smtClean="0"/>
          </a:p>
        </p:txBody>
      </p:sp>
      <p:pic>
        <p:nvPicPr>
          <p:cNvPr id="162817" name="Picture 1" descr="C:\Users\Membro Home\Documents\AASAUDE22.05.12\APRESENTAÇÕESANABELLEMACEDOSILVA\ministerio-publico-rj BRASAO.jpg"/>
          <p:cNvPicPr>
            <a:picLocks noChangeAspect="1" noChangeArrowheads="1"/>
          </p:cNvPicPr>
          <p:nvPr/>
        </p:nvPicPr>
        <p:blipFill>
          <a:blip r:embed="rId3"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4" cstate="print"/>
          <a:srcRect/>
          <a:stretch>
            <a:fillRect/>
          </a:stretch>
        </p:blipFill>
        <p:spPr bwMode="auto">
          <a:xfrm>
            <a:off x="7092280" y="163658"/>
            <a:ext cx="1584176" cy="1249118"/>
          </a:xfrm>
          <a:prstGeom prst="rect">
            <a:avLst/>
          </a:prstGeom>
          <a:noFill/>
        </p:spPr>
      </p:pic>
      <p:pic>
        <p:nvPicPr>
          <p:cNvPr id="8" name="Picture 1" descr="F:\MONO FINAL\FloresVasoApresentação.jpg"/>
          <p:cNvPicPr>
            <a:picLocks noChangeAspect="1" noChangeArrowheads="1"/>
          </p:cNvPicPr>
          <p:nvPr/>
        </p:nvPicPr>
        <p:blipFill>
          <a:blip r:embed="rId5" cstate="print"/>
          <a:srcRect/>
          <a:stretch>
            <a:fillRect/>
          </a:stretch>
        </p:blipFill>
        <p:spPr bwMode="auto">
          <a:xfrm>
            <a:off x="7884368" y="6021288"/>
            <a:ext cx="864097" cy="64807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lvl="0" algn="just">
              <a:buFont typeface="Wingdings" pitchFamily="2" charset="2"/>
              <a:buChar char="ü"/>
            </a:pPr>
            <a:endParaRPr lang="pt-BR" sz="1800" b="1" i="1" dirty="0" smtClean="0"/>
          </a:p>
          <a:p>
            <a:pPr algn="just">
              <a:buNone/>
            </a:pPr>
            <a:r>
              <a:rPr lang="pt-BR" sz="2400" dirty="0" smtClean="0"/>
              <a:t>I-Constitucionalismo sanitarista. </a:t>
            </a:r>
            <a:r>
              <a:rPr lang="pt-BR" sz="2400" dirty="0" err="1" smtClean="0"/>
              <a:t>Judicialização</a:t>
            </a:r>
            <a:r>
              <a:rPr lang="pt-BR" sz="2400" dirty="0" smtClean="0"/>
              <a:t>, </a:t>
            </a:r>
            <a:r>
              <a:rPr lang="pt-BR" sz="2400" dirty="0" err="1" smtClean="0"/>
              <a:t>Juridicização</a:t>
            </a:r>
            <a:r>
              <a:rPr lang="pt-BR" sz="2400" dirty="0" smtClean="0"/>
              <a:t>, Tutela Individual e Tutela Coletiva</a:t>
            </a:r>
          </a:p>
          <a:p>
            <a:pPr lvl="0" algn="just">
              <a:buFont typeface="Wingdings" pitchFamily="2" charset="2"/>
              <a:buChar char="ü"/>
            </a:pPr>
            <a:r>
              <a:rPr lang="pt-BR" sz="1600" b="1" i="1" dirty="0" err="1" smtClean="0"/>
              <a:t>Normativismo</a:t>
            </a:r>
            <a:r>
              <a:rPr lang="pt-BR" sz="1600" b="1" i="1" dirty="0" smtClean="0"/>
              <a:t> </a:t>
            </a:r>
            <a:r>
              <a:rPr lang="pt-BR" sz="1600" b="1" i="1" dirty="0" err="1" smtClean="0"/>
              <a:t>garantista</a:t>
            </a:r>
            <a:r>
              <a:rPr lang="pt-BR" sz="1600" b="1" i="1" dirty="0" smtClean="0"/>
              <a:t> </a:t>
            </a:r>
            <a:r>
              <a:rPr lang="pt-BR" sz="1600" b="1" dirty="0" smtClean="0"/>
              <a:t>no campo das conquistas sociais</a:t>
            </a:r>
            <a:r>
              <a:rPr lang="pt-BR" sz="1600" b="1" i="1" dirty="0" smtClean="0"/>
              <a:t>,</a:t>
            </a:r>
            <a:r>
              <a:rPr lang="pt-BR" sz="1600" dirty="0" smtClean="0"/>
              <a:t> com acolhimento pelo ordenamento jurídico brasileiro na const. 1988 de </a:t>
            </a:r>
            <a:r>
              <a:rPr lang="pt-BR" sz="1600" b="1" dirty="0" smtClean="0"/>
              <a:t>normas jurídicas propulsoras</a:t>
            </a:r>
            <a:r>
              <a:rPr lang="pt-BR" sz="1600" dirty="0" smtClean="0"/>
              <a:t> da contínua elevação dos patamares de proteção aos direitos fundamentais.</a:t>
            </a:r>
          </a:p>
          <a:p>
            <a:pPr lvl="0" algn="just">
              <a:buFont typeface="Wingdings" pitchFamily="2" charset="2"/>
              <a:buChar char="ü"/>
            </a:pPr>
            <a:r>
              <a:rPr lang="pt-BR" sz="1600" dirty="0" smtClean="0"/>
              <a:t>O </a:t>
            </a:r>
            <a:r>
              <a:rPr lang="pt-BR" sz="1600" b="1" dirty="0" smtClean="0"/>
              <a:t>SUS constitui a infraestrutura necessária </a:t>
            </a:r>
            <a:r>
              <a:rPr lang="pt-BR" sz="1600" dirty="0" smtClean="0"/>
              <a:t>ao exercício do direito à saúde.</a:t>
            </a:r>
          </a:p>
          <a:p>
            <a:pPr lvl="0" algn="just">
              <a:buFont typeface="Wingdings" pitchFamily="2" charset="2"/>
              <a:buChar char="ü"/>
            </a:pPr>
            <a:r>
              <a:rPr lang="pt-BR" sz="1600" b="1" dirty="0" err="1" smtClean="0"/>
              <a:t>C</a:t>
            </a:r>
            <a:r>
              <a:rPr lang="pt-BR" sz="1600" b="1" i="1" dirty="0" err="1" smtClean="0"/>
              <a:t>onstitucionalismo-sanitarista</a:t>
            </a:r>
            <a:r>
              <a:rPr lang="pt-BR" sz="1600" b="1" i="1" dirty="0" smtClean="0"/>
              <a:t> </a:t>
            </a:r>
            <a:r>
              <a:rPr lang="pt-BR" sz="1600" b="1" dirty="0" smtClean="0"/>
              <a:t>brasileiro</a:t>
            </a:r>
            <a:r>
              <a:rPr lang="pt-BR" sz="1600" dirty="0" smtClean="0"/>
              <a:t>, em que a força normativa da constituição foi eleita pelo movimento sanitarista como estratégica na promoção do direito à saúde e na implantação do SUS.</a:t>
            </a:r>
          </a:p>
          <a:p>
            <a:pPr lvl="0" algn="just">
              <a:buFont typeface="Wingdings" pitchFamily="2" charset="2"/>
              <a:buChar char="ü"/>
            </a:pPr>
            <a:r>
              <a:rPr lang="pt-BR" sz="1600" b="1" dirty="0" smtClean="0"/>
              <a:t>Universalização da saúde acompanhada de sua institucionalização normativa</a:t>
            </a:r>
          </a:p>
          <a:p>
            <a:pPr lvl="0" algn="just">
              <a:buFont typeface="Wingdings" pitchFamily="2" charset="2"/>
              <a:buChar char="ü"/>
            </a:pPr>
            <a:r>
              <a:rPr lang="pt-BR" sz="1600" b="1" dirty="0" smtClean="0"/>
              <a:t>Estrutura normativa </a:t>
            </a:r>
            <a:r>
              <a:rPr lang="pt-BR" sz="1600" b="1" dirty="0" err="1" smtClean="0"/>
              <a:t>garantista</a:t>
            </a:r>
            <a:r>
              <a:rPr lang="pt-BR" sz="1600" b="1" dirty="0" smtClean="0"/>
              <a:t> do direito à saúde através da estruturação do SUS. </a:t>
            </a:r>
            <a:r>
              <a:rPr lang="pt-BR" sz="1600" b="1" i="1" dirty="0" err="1" smtClean="0"/>
              <a:t>Horizontalização</a:t>
            </a:r>
            <a:r>
              <a:rPr lang="pt-BR" sz="1600" b="1" i="1" dirty="0" smtClean="0"/>
              <a:t> </a:t>
            </a:r>
            <a:r>
              <a:rPr lang="pt-BR" sz="1600" b="1" dirty="0" smtClean="0"/>
              <a:t>da relação </a:t>
            </a:r>
            <a:r>
              <a:rPr lang="pt-BR" sz="1600" b="1" dirty="0" err="1" smtClean="0"/>
              <a:t>Estado-sociedade</a:t>
            </a:r>
            <a:r>
              <a:rPr lang="pt-BR" sz="1600" b="1" dirty="0" smtClean="0"/>
              <a:t> numa perspectiva pluralista.</a:t>
            </a:r>
            <a:r>
              <a:rPr lang="pt-BR" sz="1600" dirty="0" smtClean="0"/>
              <a:t> </a:t>
            </a:r>
          </a:p>
          <a:p>
            <a:pPr marL="514350" indent="-514350" algn="just">
              <a:buNone/>
            </a:pPr>
            <a:endParaRPr lang="pt-BR" sz="1600" dirty="0" smtClean="0"/>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3" cstate="print"/>
          <a:srcRect/>
          <a:stretch>
            <a:fillRect/>
          </a:stretch>
        </p:blipFill>
        <p:spPr bwMode="auto">
          <a:xfrm>
            <a:off x="7092280" y="163658"/>
            <a:ext cx="1584176" cy="1249118"/>
          </a:xfrm>
          <a:prstGeom prst="rect">
            <a:avLst/>
          </a:prstGeom>
          <a:noFill/>
        </p:spPr>
      </p:pic>
      <p:pic>
        <p:nvPicPr>
          <p:cNvPr id="8" name="Picture 1" descr="F:\MONO FINAL\FloresVasoApresentação.jpg"/>
          <p:cNvPicPr>
            <a:picLocks noChangeAspect="1" noChangeArrowheads="1"/>
          </p:cNvPicPr>
          <p:nvPr/>
        </p:nvPicPr>
        <p:blipFill>
          <a:blip r:embed="rId4" cstate="print"/>
          <a:srcRect/>
          <a:stretch>
            <a:fillRect/>
          </a:stretch>
        </p:blipFill>
        <p:spPr bwMode="auto">
          <a:xfrm>
            <a:off x="7884368" y="6021288"/>
            <a:ext cx="864097" cy="64807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algn="just">
              <a:buFont typeface="Wingdings" pitchFamily="2" charset="2"/>
              <a:buChar char="ü"/>
            </a:pPr>
            <a:r>
              <a:rPr lang="pt-BR" sz="2000" b="1" dirty="0" smtClean="0"/>
              <a:t>Estruturação dos Sistemas de Saúde. Papel dos profissionais de saúde e do profissional médico. Sistema ÚNICO ( x saúde para os pobres que não conseguem ter plano de saúde)</a:t>
            </a:r>
          </a:p>
          <a:p>
            <a:pPr algn="just">
              <a:buFont typeface="Wingdings" pitchFamily="2" charset="2"/>
              <a:buChar char="ü"/>
            </a:pPr>
            <a:r>
              <a:rPr lang="pt-BR" sz="2000" b="1" dirty="0" smtClean="0"/>
              <a:t>Lugar simbólico do usuário do serviço de saúde</a:t>
            </a:r>
            <a:r>
              <a:rPr lang="pt-BR" sz="2000" dirty="0" smtClean="0"/>
              <a:t>. Consumidor de receitas médicas/ medicamentos  x Usuário do cuidado em saúde, responsável pela promoção de sua saúde.</a:t>
            </a:r>
          </a:p>
          <a:p>
            <a:pPr algn="just">
              <a:buFont typeface="Wingdings" pitchFamily="2" charset="2"/>
              <a:buChar char="ü"/>
            </a:pPr>
            <a:r>
              <a:rPr lang="pt-BR" sz="2000" b="1" dirty="0" smtClean="0"/>
              <a:t>Usuário do cuidado em saúde tem responsabilidades pela promoção e manutenção de sua saúde, não sendo mero destinatário de prescrições médicas, mas sim usuários de serviços de saúde no âmbito de um sistema de saúde hierarquizado, universal e integral, com direitos e obrigações a serem observados e respeitados</a:t>
            </a:r>
            <a:r>
              <a:rPr lang="pt-BR" sz="2000" dirty="0" smtClean="0"/>
              <a:t>. 	</a:t>
            </a:r>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3" cstate="print"/>
          <a:srcRect/>
          <a:stretch>
            <a:fillRect/>
          </a:stretch>
        </p:blipFill>
        <p:spPr bwMode="auto">
          <a:xfrm>
            <a:off x="7092280" y="163658"/>
            <a:ext cx="1584176" cy="1249118"/>
          </a:xfrm>
          <a:prstGeom prst="rect">
            <a:avLst/>
          </a:prstGeom>
          <a:noFill/>
        </p:spPr>
      </p:pic>
      <p:pic>
        <p:nvPicPr>
          <p:cNvPr id="8" name="Picture 1" descr="F:\MONO FINAL\FloresVasoApresentação.jpg"/>
          <p:cNvPicPr>
            <a:picLocks noChangeAspect="1" noChangeArrowheads="1"/>
          </p:cNvPicPr>
          <p:nvPr/>
        </p:nvPicPr>
        <p:blipFill>
          <a:blip r:embed="rId4" cstate="print"/>
          <a:srcRect/>
          <a:stretch>
            <a:fillRect/>
          </a:stretch>
        </p:blipFill>
        <p:spPr bwMode="auto">
          <a:xfrm>
            <a:off x="7884368" y="6021288"/>
            <a:ext cx="864097" cy="64807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lvl="0" algn="just">
              <a:buFont typeface="Wingdings" pitchFamily="2" charset="2"/>
              <a:buChar char="ü"/>
            </a:pPr>
            <a:r>
              <a:rPr lang="pt-BR" sz="2000" dirty="0" smtClean="0"/>
              <a:t>A Constituição de 1988 representa, assim, um marco inicial da </a:t>
            </a:r>
            <a:r>
              <a:rPr lang="pt-BR" sz="2400" b="1" dirty="0" err="1" smtClean="0"/>
              <a:t>juridicização</a:t>
            </a:r>
            <a:r>
              <a:rPr lang="pt-BR" sz="2400" b="1" dirty="0" smtClean="0"/>
              <a:t> da vida política</a:t>
            </a:r>
            <a:r>
              <a:rPr lang="pt-BR" sz="2000" dirty="0" smtClean="0"/>
              <a:t>, sinônimo de absorção pela ordem jurídica de setores da ordem política.</a:t>
            </a:r>
          </a:p>
          <a:p>
            <a:pPr lvl="0" algn="just">
              <a:buFont typeface="Wingdings" pitchFamily="2" charset="2"/>
              <a:buChar char="ü"/>
            </a:pPr>
            <a:r>
              <a:rPr lang="pt-BR" sz="2000" dirty="0" smtClean="0"/>
              <a:t>A experiência brasileira de implantação do SUS percorreu, então, um </a:t>
            </a:r>
            <a:r>
              <a:rPr lang="pt-BR" sz="2000" b="1" dirty="0" smtClean="0"/>
              <a:t>caminho normativo-constitucional, com ativação da correlata participação das instituições do Sistema de Justiça, este o preciso sentido de </a:t>
            </a:r>
            <a:r>
              <a:rPr lang="pt-BR" sz="2000" b="1" i="1" dirty="0" err="1" smtClean="0"/>
              <a:t>constitucionalismo-sanitarista</a:t>
            </a:r>
            <a:r>
              <a:rPr lang="pt-BR" sz="2000" dirty="0" smtClean="0"/>
              <a:t>. </a:t>
            </a:r>
          </a:p>
          <a:p>
            <a:pPr lvl="0" algn="just">
              <a:buFont typeface="Wingdings" pitchFamily="2" charset="2"/>
              <a:buChar char="ü"/>
            </a:pPr>
            <a:r>
              <a:rPr lang="pt-BR" sz="1400" dirty="0" smtClean="0"/>
              <a:t>Em outros países ( em Portugal, por exemplo) a estruturação do sistema de saúde atendendo a influências internacionais quando da estruturação de seus sistemas de saúde, e não por demanda de movimentos sociais internos (como no caso brasileiro) . </a:t>
            </a:r>
          </a:p>
          <a:p>
            <a:pPr algn="just">
              <a:buFont typeface="Wingdings" pitchFamily="2" charset="2"/>
              <a:buChar char="ü"/>
            </a:pPr>
            <a:r>
              <a:rPr lang="pt-BR" sz="2000" dirty="0" err="1" smtClean="0"/>
              <a:t>Judicialização</a:t>
            </a:r>
            <a:r>
              <a:rPr lang="pt-BR" sz="2000" dirty="0" smtClean="0"/>
              <a:t> – </a:t>
            </a:r>
            <a:r>
              <a:rPr lang="pt-BR" sz="2000" dirty="0" err="1" smtClean="0"/>
              <a:t>Jurisdicização</a:t>
            </a:r>
            <a:r>
              <a:rPr lang="pt-BR" sz="2000" dirty="0" smtClean="0"/>
              <a:t> </a:t>
            </a:r>
          </a:p>
          <a:p>
            <a:pPr algn="just">
              <a:buFont typeface="Wingdings" pitchFamily="2" charset="2"/>
              <a:buChar char="ü"/>
            </a:pPr>
            <a:r>
              <a:rPr lang="pt-BR" sz="2000" dirty="0" smtClean="0"/>
              <a:t>MP : Atuação extrajudicial  -  atuação judicial</a:t>
            </a:r>
          </a:p>
          <a:p>
            <a:pPr lvl="0" algn="just">
              <a:buFont typeface="Wingdings" pitchFamily="2" charset="2"/>
              <a:buChar char="ü"/>
            </a:pPr>
            <a:r>
              <a:rPr lang="pt-BR" sz="1200" b="1" dirty="0" smtClean="0"/>
              <a:t>INTEGRALIDADE</a:t>
            </a:r>
            <a:r>
              <a:rPr lang="pt-BR" sz="1200" dirty="0" smtClean="0"/>
              <a:t>: originário do campo da saúde coletiva, </a:t>
            </a:r>
            <a:r>
              <a:rPr lang="x-none" sz="1200" smtClean="0"/>
              <a:t>‘conceito jurídico indeterminado’</a:t>
            </a:r>
            <a:r>
              <a:rPr lang="pt-BR" sz="1200" dirty="0" smtClean="0"/>
              <a:t>.</a:t>
            </a:r>
            <a:r>
              <a:rPr lang="x-none" sz="1200" smtClean="0"/>
              <a:t> </a:t>
            </a:r>
            <a:r>
              <a:rPr lang="pt-BR" sz="1200" dirty="0" smtClean="0"/>
              <a:t>Integralidade </a:t>
            </a:r>
            <a:r>
              <a:rPr lang="pt-BR" sz="1200" b="1" dirty="0" smtClean="0"/>
              <a:t>NÃO é tudo o que o paciente</a:t>
            </a:r>
            <a:r>
              <a:rPr lang="pt-BR" sz="1200" dirty="0" smtClean="0"/>
              <a:t> ( muitas vezes nem usuário do SUS) </a:t>
            </a:r>
            <a:r>
              <a:rPr lang="pt-BR" sz="1200" b="1" dirty="0" smtClean="0"/>
              <a:t>e seu médico quiserem e for lançado de qualquer modo num receituário</a:t>
            </a:r>
            <a:r>
              <a:rPr lang="pt-BR" sz="1200" dirty="0" smtClean="0"/>
              <a:t>, ( muitas vezes à mão e sem vinculação a protocolos públicos do SUS para tal atendimento) ( outras tantas inclusive são médicos privados </a:t>
            </a:r>
            <a:r>
              <a:rPr lang="pt-BR" sz="1200" dirty="0" err="1" smtClean="0"/>
              <a:t>alinígenas</a:t>
            </a:r>
            <a:r>
              <a:rPr lang="pt-BR" sz="1200" dirty="0" smtClean="0"/>
              <a:t> à saúde pública, ressalte-se). </a:t>
            </a:r>
            <a:r>
              <a:rPr lang="pt-BR" sz="1200" b="1" dirty="0" smtClean="0"/>
              <a:t>Integralidade, relaciona-se à porta de entrada e aos itinerários intrínsecos ao SUS, dentro da hierarquização dos níveis de atendimento do SUS.</a:t>
            </a:r>
            <a:endParaRPr lang="pt-BR" sz="1200" dirty="0" smtClean="0"/>
          </a:p>
          <a:p>
            <a:pPr algn="just">
              <a:buNone/>
            </a:pPr>
            <a:r>
              <a:rPr lang="pt-BR" sz="2000" dirty="0" smtClean="0"/>
              <a:t> </a:t>
            </a:r>
            <a:r>
              <a:rPr lang="pt-BR" sz="1800" dirty="0" smtClean="0"/>
              <a:t>						</a:t>
            </a:r>
            <a:endParaRPr lang="pt-BR" sz="2000" dirty="0" smtClean="0"/>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3" cstate="print"/>
          <a:srcRect/>
          <a:stretch>
            <a:fillRect/>
          </a:stretch>
        </p:blipFill>
        <p:spPr bwMode="auto">
          <a:xfrm>
            <a:off x="7092280" y="163658"/>
            <a:ext cx="1584176" cy="124911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lvl="0"/>
            <a:r>
              <a:rPr lang="pt-BR" sz="1400" dirty="0" smtClean="0"/>
              <a:t>Os órgãos do Sistema de Justiça são demandados, então, a intervir para delimitar e garantir realização deste dever estatal de prestação do serviço de saúde, a fim de assegurar </a:t>
            </a:r>
            <a:r>
              <a:rPr lang="pt-BR" sz="1400" dirty="0" err="1" smtClean="0"/>
              <a:t>resolutividade</a:t>
            </a:r>
            <a:r>
              <a:rPr lang="pt-BR" sz="1400" dirty="0" smtClean="0"/>
              <a:t> e efetividade das normas constitucionais e infraconstitucionais impositivas de obrigação de fazer correlatas ao direito à saúde. </a:t>
            </a:r>
          </a:p>
          <a:p>
            <a:pPr lvl="0"/>
            <a:r>
              <a:rPr lang="pt-BR" sz="1400" dirty="0" smtClean="0"/>
              <a:t>A </a:t>
            </a:r>
            <a:r>
              <a:rPr lang="pt-BR" sz="1400" b="1" dirty="0" smtClean="0"/>
              <a:t>busca da saúde pela porta da justiça</a:t>
            </a:r>
            <a:r>
              <a:rPr lang="pt-BR" sz="1400" dirty="0" smtClean="0"/>
              <a:t>, a par de ter sua efetividade cuidadosamente assegurada e afirmada pelo Sistema de Justiça (sob pena de grave confirmação das violações perpetradas pelas omissões no exercício da função administrativa estatal), </a:t>
            </a:r>
            <a:r>
              <a:rPr lang="pt-BR" sz="1400" b="1" dirty="0" smtClean="0"/>
              <a:t>necessita ser, contudo, compatibilizada com os itinerários regulares do acesso à saúde pelas portas do sistema de saúde.</a:t>
            </a:r>
            <a:endParaRPr lang="pt-BR" sz="1400" dirty="0" smtClean="0"/>
          </a:p>
          <a:p>
            <a:pPr lvl="0"/>
            <a:r>
              <a:rPr lang="pt-BR" sz="1400" dirty="0" smtClean="0"/>
              <a:t>A busca pela porta judicial decorre justamente da inacessibilidade/ insuficiência da porta do sistema de saúde para realização do direito à saúde ( porta tipo rotatória), daí a procura pelo sistema de justiça.</a:t>
            </a:r>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3" cstate="print"/>
          <a:srcRect/>
          <a:stretch>
            <a:fillRect/>
          </a:stretch>
        </p:blipFill>
        <p:spPr bwMode="auto">
          <a:xfrm>
            <a:off x="7092280" y="163658"/>
            <a:ext cx="1584176" cy="1249118"/>
          </a:xfrm>
          <a:prstGeom prst="rect">
            <a:avLst/>
          </a:prstGeom>
          <a:noFill/>
        </p:spPr>
      </p:pic>
      <p:pic>
        <p:nvPicPr>
          <p:cNvPr id="7" name="Imagem 6" descr="Resultado de imagem para porta da justiça"/>
          <p:cNvPicPr/>
          <p:nvPr/>
        </p:nvPicPr>
        <p:blipFill>
          <a:blip r:embed="rId4" cstate="print"/>
          <a:srcRect/>
          <a:stretch>
            <a:fillRect/>
          </a:stretch>
        </p:blipFill>
        <p:spPr bwMode="auto">
          <a:xfrm>
            <a:off x="1331640" y="4869160"/>
            <a:ext cx="1992854" cy="1291814"/>
          </a:xfrm>
          <a:prstGeom prst="rect">
            <a:avLst/>
          </a:prstGeom>
          <a:noFill/>
          <a:ln w="9525">
            <a:noFill/>
            <a:miter lim="800000"/>
            <a:headEnd/>
            <a:tailEnd/>
          </a:ln>
        </p:spPr>
      </p:pic>
      <p:pic>
        <p:nvPicPr>
          <p:cNvPr id="9" name="Imagem 8" descr="http://thumbs.dreamstime.com/z/porta-girat%C3%B3ria-de-vidro-no-hotel-hilton-grand-place-58709166.jpg"/>
          <p:cNvPicPr/>
          <p:nvPr/>
        </p:nvPicPr>
        <p:blipFill>
          <a:blip r:embed="rId5" cstate="print"/>
          <a:srcRect/>
          <a:stretch>
            <a:fillRect/>
          </a:stretch>
        </p:blipFill>
        <p:spPr bwMode="auto">
          <a:xfrm>
            <a:off x="6444208" y="4869160"/>
            <a:ext cx="1952206" cy="15121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smtClean="0">
                <a:solidFill>
                  <a:srgbClr val="000066"/>
                </a:solidFill>
                <a:latin typeface="Kunstler Script" pitchFamily="66" charset="0"/>
              </a:rPr>
              <a:t/>
            </a:r>
            <a:br>
              <a:rPr lang="pt-BR" sz="4000" b="1" dirty="0" smtClean="0">
                <a:solidFill>
                  <a:srgbClr val="000066"/>
                </a:solidFill>
                <a:latin typeface="Kunstler Script" pitchFamily="66" charset="0"/>
              </a:rPr>
            </a:br>
            <a:r>
              <a:rPr lang="pt-BR" sz="4000" b="1" dirty="0" err="1" smtClean="0">
                <a:solidFill>
                  <a:schemeClr val="accent1">
                    <a:lumMod val="25000"/>
                  </a:schemeClr>
                </a:solidFill>
                <a:latin typeface="Kunstler Script" pitchFamily="66" charset="0"/>
              </a:rPr>
              <a:t>Anabelle</a:t>
            </a:r>
            <a:r>
              <a:rPr lang="pt-BR" sz="4000" b="1" dirty="0" smtClean="0">
                <a:solidFill>
                  <a:srgbClr val="000066"/>
                </a:solidFill>
                <a:latin typeface="Kunstler Script" pitchFamily="66" charset="0"/>
              </a:rPr>
              <a:t> Macedo Silva    </a:t>
            </a:r>
            <a:br>
              <a:rPr lang="pt-BR" sz="4000" b="1" dirty="0" smtClean="0">
                <a:solidFill>
                  <a:srgbClr val="000066"/>
                </a:solidFill>
                <a:latin typeface="Kunstler Script" pitchFamily="66" charset="0"/>
              </a:rPr>
            </a:br>
            <a:r>
              <a:rPr lang="pt-BR" sz="1600" b="1" dirty="0" smtClean="0">
                <a:solidFill>
                  <a:srgbClr val="000066"/>
                </a:solidFill>
                <a:latin typeface="Garamond" pitchFamily="18" charset="0"/>
              </a:rPr>
              <a:t>   </a:t>
            </a:r>
            <a:r>
              <a:rPr lang="pt-BR" sz="1100" b="1" dirty="0" smtClean="0">
                <a:solidFill>
                  <a:srgbClr val="000066"/>
                </a:solidFill>
                <a:latin typeface="Garamond" pitchFamily="18" charset="0"/>
              </a:rPr>
              <a:t>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r>
              <a:rPr lang="pt-BR" sz="1800" b="1" dirty="0" smtClean="0">
                <a:solidFill>
                  <a:srgbClr val="000066"/>
                </a:solidFill>
                <a:latin typeface="Kunstler Script" pitchFamily="66" charset="0"/>
              </a:rPr>
              <a:t/>
            </a:r>
            <a:br>
              <a:rPr lang="pt-BR" sz="1800" b="1" dirty="0" smtClean="0">
                <a:solidFill>
                  <a:srgbClr val="000066"/>
                </a:solidFill>
                <a:latin typeface="Kunstler Script" pitchFamily="66" charset="0"/>
              </a:rPr>
            </a:br>
            <a:endParaRPr lang="pt-BR" sz="16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marL="514350" indent="-514350" algn="just">
              <a:buNone/>
            </a:pPr>
            <a:r>
              <a:rPr lang="pt-BR" sz="2400" dirty="0" smtClean="0"/>
              <a:t>TUTELA INDIVIDUAL         X        TUTELA COLETIVA</a:t>
            </a:r>
          </a:p>
          <a:p>
            <a:pPr marL="1377950" lvl="2" indent="-577850" algn="just" eaLnBrk="1" hangingPunct="1">
              <a:buFontTx/>
              <a:buNone/>
            </a:pPr>
            <a:r>
              <a:rPr lang="pt-BR" sz="1400" b="1" dirty="0" smtClean="0">
                <a:solidFill>
                  <a:srgbClr val="000066"/>
                </a:solidFill>
              </a:rPr>
              <a:t>Ações propostas por pacientes                                    - MINISTÉRIO PÚBLICO    </a:t>
            </a:r>
          </a:p>
          <a:p>
            <a:pPr marL="1377950" lvl="2" indent="-577850" algn="just" eaLnBrk="1" hangingPunct="1">
              <a:buFontTx/>
              <a:buNone/>
            </a:pPr>
            <a:r>
              <a:rPr lang="pt-BR" sz="1400" b="1" dirty="0" smtClean="0">
                <a:solidFill>
                  <a:srgbClr val="000066"/>
                </a:solidFill>
              </a:rPr>
              <a:t>Para obtenção de atendimento/                                  - Ações Civis Públicas    </a:t>
            </a:r>
          </a:p>
          <a:p>
            <a:pPr marL="1377950" lvl="2" indent="-577850" algn="just" eaLnBrk="1" hangingPunct="1">
              <a:buFontTx/>
              <a:buNone/>
            </a:pPr>
            <a:r>
              <a:rPr lang="pt-BR" sz="1400" b="1" dirty="0" smtClean="0">
                <a:solidFill>
                  <a:srgbClr val="000066"/>
                </a:solidFill>
              </a:rPr>
              <a:t>Medicamentos.                                                                - Soluções para deficiências de</a:t>
            </a:r>
          </a:p>
          <a:p>
            <a:pPr marL="1377950" lvl="2" indent="-577850" algn="just" eaLnBrk="1" hangingPunct="1">
              <a:buFontTx/>
              <a:buNone/>
            </a:pPr>
            <a:r>
              <a:rPr lang="pt-BR" sz="1400" b="1" dirty="0" smtClean="0">
                <a:solidFill>
                  <a:srgbClr val="000066"/>
                </a:solidFill>
              </a:rPr>
              <a:t>Solução individual.                                                              atendimento para todos</a:t>
            </a:r>
          </a:p>
          <a:p>
            <a:pPr marL="1377950" lvl="2" indent="-577850" algn="just" eaLnBrk="1" hangingPunct="1">
              <a:buFontTx/>
              <a:buNone/>
            </a:pPr>
            <a:r>
              <a:rPr lang="pt-BR" sz="1400" b="1" dirty="0" smtClean="0">
                <a:solidFill>
                  <a:srgbClr val="000066"/>
                </a:solidFill>
              </a:rPr>
              <a:t>potencialmente </a:t>
            </a:r>
            <a:r>
              <a:rPr lang="pt-BR" sz="1400" b="1" dirty="0" err="1" smtClean="0">
                <a:solidFill>
                  <a:srgbClr val="000066"/>
                </a:solidFill>
              </a:rPr>
              <a:t>desestruturante</a:t>
            </a:r>
            <a:r>
              <a:rPr lang="pt-BR" sz="1400" b="1" dirty="0" smtClean="0">
                <a:solidFill>
                  <a:srgbClr val="000066"/>
                </a:solidFill>
              </a:rPr>
              <a:t>.                                     estruturação  do SUS </a:t>
            </a:r>
            <a:endParaRPr lang="pt-BR" sz="1800" b="1" dirty="0" smtClean="0">
              <a:solidFill>
                <a:srgbClr val="000066"/>
              </a:solidFill>
            </a:endParaRPr>
          </a:p>
          <a:p>
            <a:pPr marL="1377950" lvl="2" indent="-577850" algn="just" eaLnBrk="1" hangingPunct="1">
              <a:buFontTx/>
              <a:buNone/>
            </a:pPr>
            <a:r>
              <a:rPr lang="pt-BR" sz="1400" b="1" dirty="0" smtClean="0">
                <a:solidFill>
                  <a:srgbClr val="000066"/>
                </a:solidFill>
              </a:rPr>
              <a:t> para o SUS.</a:t>
            </a:r>
          </a:p>
          <a:p>
            <a:pPr algn="just" eaLnBrk="1" hangingPunct="1">
              <a:buFont typeface="Arial" charset="0"/>
              <a:buNone/>
              <a:defRPr/>
            </a:pPr>
            <a:r>
              <a:rPr lang="pt-BR" sz="1400" b="1" dirty="0" smtClean="0">
                <a:solidFill>
                  <a:schemeClr val="accent2">
                    <a:lumMod val="25000"/>
                  </a:schemeClr>
                </a:solidFill>
                <a:latin typeface="Baskerville Old Face" pitchFamily="18" charset="0"/>
              </a:rPr>
              <a:t>                             </a:t>
            </a:r>
            <a:r>
              <a:rPr lang="pt-BR" sz="1400" b="1" dirty="0" err="1" smtClean="0">
                <a:solidFill>
                  <a:schemeClr val="accent2">
                    <a:lumMod val="25000"/>
                  </a:schemeClr>
                </a:solidFill>
                <a:latin typeface="Baskerville Old Face" pitchFamily="18" charset="0"/>
              </a:rPr>
              <a:t>Judicialização</a:t>
            </a:r>
            <a:r>
              <a:rPr lang="pt-BR" sz="1400" b="1" dirty="0" smtClean="0">
                <a:solidFill>
                  <a:schemeClr val="accent2">
                    <a:lumMod val="25000"/>
                  </a:schemeClr>
                </a:solidFill>
                <a:latin typeface="Baskerville Old Face" pitchFamily="18" charset="0"/>
              </a:rPr>
              <a:t> Tutela individual            x             </a:t>
            </a:r>
            <a:r>
              <a:rPr lang="pt-BR" sz="1400" b="1" dirty="0" err="1" smtClean="0">
                <a:solidFill>
                  <a:schemeClr val="accent2">
                    <a:lumMod val="25000"/>
                  </a:schemeClr>
                </a:solidFill>
                <a:latin typeface="Baskerville Old Face" pitchFamily="18" charset="0"/>
              </a:rPr>
              <a:t>Judicialização</a:t>
            </a:r>
            <a:r>
              <a:rPr lang="pt-BR" sz="1400" b="1" dirty="0" smtClean="0">
                <a:solidFill>
                  <a:schemeClr val="accent2">
                    <a:lumMod val="25000"/>
                  </a:schemeClr>
                </a:solidFill>
                <a:latin typeface="Baskerville Old Face" pitchFamily="18" charset="0"/>
              </a:rPr>
              <a:t>  Tutela Coletiva</a:t>
            </a:r>
          </a:p>
          <a:p>
            <a:pPr algn="just" eaLnBrk="1" hangingPunct="1">
              <a:defRPr/>
            </a:pPr>
            <a:endParaRPr lang="pt-BR" sz="1400" dirty="0" smtClean="0"/>
          </a:p>
          <a:p>
            <a:pPr marL="514350" indent="-514350" algn="just">
              <a:buFont typeface="Wingdings" pitchFamily="2" charset="2"/>
              <a:buChar char="ü"/>
            </a:pPr>
            <a:endParaRPr lang="pt-BR" sz="1400" dirty="0" smtClean="0">
              <a:solidFill>
                <a:schemeClr val="accent6">
                  <a:lumMod val="25000"/>
                </a:schemeClr>
              </a:solidFill>
            </a:endParaRPr>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7" name="Picture 2" descr="C:\Users\Membro Home\Documents\AASAUDE22.05.12\APRESENTAÇÕESANABELLEMACEDOSILVA\sus-todos-usam-o-sus.jpg"/>
          <p:cNvPicPr>
            <a:picLocks noChangeAspect="1" noChangeArrowheads="1"/>
          </p:cNvPicPr>
          <p:nvPr/>
        </p:nvPicPr>
        <p:blipFill>
          <a:blip r:embed="rId3" cstate="print"/>
          <a:srcRect/>
          <a:stretch>
            <a:fillRect/>
          </a:stretch>
        </p:blipFill>
        <p:spPr bwMode="auto">
          <a:xfrm>
            <a:off x="7236296" y="332656"/>
            <a:ext cx="1466345" cy="1008112"/>
          </a:xfrm>
          <a:prstGeom prst="rect">
            <a:avLst/>
          </a:prstGeom>
          <a:noFill/>
        </p:spPr>
      </p:pic>
      <p:pic>
        <p:nvPicPr>
          <p:cNvPr id="10" name="il_fi" descr="http://static.photaki.com/tapete-vermelho_400733.jpg"/>
          <p:cNvPicPr>
            <a:picLocks noChangeAspect="1" noChangeArrowheads="1"/>
          </p:cNvPicPr>
          <p:nvPr/>
        </p:nvPicPr>
        <p:blipFill>
          <a:blip r:embed="rId4" cstate="print"/>
          <a:srcRect/>
          <a:stretch>
            <a:fillRect/>
          </a:stretch>
        </p:blipFill>
        <p:spPr bwMode="auto">
          <a:xfrm>
            <a:off x="539552" y="4077072"/>
            <a:ext cx="2603490" cy="2175355"/>
          </a:xfrm>
          <a:prstGeom prst="rect">
            <a:avLst/>
          </a:prstGeom>
          <a:noFill/>
          <a:ln w="9525">
            <a:noFill/>
            <a:miter lim="800000"/>
            <a:headEnd/>
            <a:tailEnd/>
          </a:ln>
        </p:spPr>
      </p:pic>
      <p:pic>
        <p:nvPicPr>
          <p:cNvPr id="11" name="il_fi" descr="http://1.bp.blogspot.com/_0dIDKNmZ1Rs/TOr8zpmIAGI/AAAAAAAAAlk/s4iS-EcBr0c/s1600/caminhodaspedras.jpg"/>
          <p:cNvPicPr>
            <a:picLocks noChangeAspect="1" noChangeArrowheads="1"/>
          </p:cNvPicPr>
          <p:nvPr/>
        </p:nvPicPr>
        <p:blipFill>
          <a:blip r:embed="rId5" cstate="print"/>
          <a:srcRect/>
          <a:stretch>
            <a:fillRect/>
          </a:stretch>
        </p:blipFill>
        <p:spPr bwMode="auto">
          <a:xfrm>
            <a:off x="5829305" y="4077072"/>
            <a:ext cx="3314695" cy="2117721"/>
          </a:xfrm>
          <a:prstGeom prst="rect">
            <a:avLst/>
          </a:prstGeom>
          <a:noFill/>
          <a:ln w="9525">
            <a:noFill/>
            <a:miter lim="800000"/>
            <a:headEnd/>
            <a:tailEnd/>
          </a:ln>
        </p:spPr>
      </p:pic>
      <p:pic>
        <p:nvPicPr>
          <p:cNvPr id="9" name="il_fi" descr="http://static.blogo.it/viajandaun/totem2.jpg"/>
          <p:cNvPicPr>
            <a:picLocks noChangeAspect="1" noChangeArrowheads="1"/>
          </p:cNvPicPr>
          <p:nvPr/>
        </p:nvPicPr>
        <p:blipFill>
          <a:blip r:embed="rId6" cstate="print"/>
          <a:srcRect/>
          <a:stretch>
            <a:fillRect/>
          </a:stretch>
        </p:blipFill>
        <p:spPr bwMode="auto">
          <a:xfrm>
            <a:off x="3419872" y="4077072"/>
            <a:ext cx="2316703" cy="2592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smtClean="0">
                <a:solidFill>
                  <a:srgbClr val="000066"/>
                </a:solidFill>
                <a:latin typeface="Kunstler Script" pitchFamily="66" charset="0"/>
              </a:rPr>
              <a:t/>
            </a:r>
            <a:br>
              <a:rPr lang="pt-BR" sz="4000" b="1" dirty="0" smtClean="0">
                <a:solidFill>
                  <a:srgbClr val="000066"/>
                </a:solidFill>
                <a:latin typeface="Kunstler Script" pitchFamily="66" charset="0"/>
              </a:rPr>
            </a:br>
            <a:r>
              <a:rPr lang="pt-BR" sz="4000" b="1" dirty="0" err="1" smtClean="0">
                <a:solidFill>
                  <a:schemeClr val="accent1">
                    <a:lumMod val="25000"/>
                  </a:schemeClr>
                </a:solidFill>
                <a:latin typeface="Kunstler Script" pitchFamily="66" charset="0"/>
              </a:rPr>
              <a:t>Anabelle</a:t>
            </a:r>
            <a:r>
              <a:rPr lang="pt-BR" sz="4000" b="1" dirty="0" smtClean="0">
                <a:solidFill>
                  <a:srgbClr val="000066"/>
                </a:solidFill>
                <a:latin typeface="Kunstler Script" pitchFamily="66" charset="0"/>
              </a:rPr>
              <a:t> Macedo Silva    </a:t>
            </a:r>
            <a:br>
              <a:rPr lang="pt-BR" sz="4000" b="1" dirty="0" smtClean="0">
                <a:solidFill>
                  <a:srgbClr val="000066"/>
                </a:solidFill>
                <a:latin typeface="Kunstler Script" pitchFamily="66" charset="0"/>
              </a:rPr>
            </a:br>
            <a:r>
              <a:rPr lang="pt-BR" sz="1600" b="1" dirty="0" smtClean="0">
                <a:solidFill>
                  <a:srgbClr val="000066"/>
                </a:solidFill>
                <a:latin typeface="Garamond" pitchFamily="18" charset="0"/>
              </a:rPr>
              <a:t>   </a:t>
            </a:r>
            <a:r>
              <a:rPr lang="pt-BR" sz="1100" b="1" dirty="0" smtClean="0">
                <a:solidFill>
                  <a:srgbClr val="000066"/>
                </a:solidFill>
                <a:latin typeface="Garamond" pitchFamily="18" charset="0"/>
              </a:rPr>
              <a:t>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r>
              <a:rPr lang="pt-BR" sz="1800" b="1" dirty="0" smtClean="0">
                <a:solidFill>
                  <a:srgbClr val="000066"/>
                </a:solidFill>
                <a:latin typeface="Kunstler Script" pitchFamily="66" charset="0"/>
              </a:rPr>
              <a:t/>
            </a:r>
            <a:br>
              <a:rPr lang="pt-BR" sz="1800" b="1" dirty="0" smtClean="0">
                <a:solidFill>
                  <a:srgbClr val="000066"/>
                </a:solidFill>
                <a:latin typeface="Kunstler Script" pitchFamily="66" charset="0"/>
              </a:rPr>
            </a:br>
            <a:endParaRPr lang="pt-BR" sz="16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marL="514350" indent="-514350" algn="just">
              <a:buNone/>
            </a:pPr>
            <a:r>
              <a:rPr lang="pt-BR" sz="1400" dirty="0" smtClean="0">
                <a:solidFill>
                  <a:schemeClr val="accent6">
                    <a:lumMod val="25000"/>
                  </a:schemeClr>
                </a:solidFill>
              </a:rPr>
              <a:t>II- </a:t>
            </a:r>
            <a:r>
              <a:rPr lang="pt-BR" sz="2400" dirty="0" smtClean="0">
                <a:solidFill>
                  <a:schemeClr val="accent6">
                    <a:lumMod val="25000"/>
                  </a:schemeClr>
                </a:solidFill>
              </a:rPr>
              <a:t>Estrutura do MPERJ na defesa da Saúde Pública. Promotorias de Tutela Coletiva da Saúde </a:t>
            </a:r>
          </a:p>
          <a:p>
            <a:pPr marL="514350" indent="-514350" algn="just">
              <a:buFont typeface="Wingdings" pitchFamily="2" charset="2"/>
              <a:buChar char="ü"/>
            </a:pPr>
            <a:r>
              <a:rPr lang="pt-BR" sz="1800" dirty="0" smtClean="0">
                <a:solidFill>
                  <a:schemeClr val="accent6">
                    <a:lumMod val="25000"/>
                  </a:schemeClr>
                </a:solidFill>
              </a:rPr>
              <a:t>4 Promotorias de Tutela Coletiva da Saúde da Capital</a:t>
            </a:r>
          </a:p>
          <a:p>
            <a:pPr marL="914400" lvl="1" indent="-514350" algn="just">
              <a:buFont typeface="Wingdings" pitchFamily="2" charset="2"/>
              <a:buChar char="ü"/>
            </a:pPr>
            <a:r>
              <a:rPr lang="pt-BR" sz="1800" dirty="0" smtClean="0">
                <a:solidFill>
                  <a:schemeClr val="accent6">
                    <a:lumMod val="25000"/>
                  </a:schemeClr>
                </a:solidFill>
              </a:rPr>
              <a:t>1ª PJ : rede estadual </a:t>
            </a:r>
          </a:p>
          <a:p>
            <a:pPr marL="914400" lvl="1" indent="-514350" algn="just">
              <a:buFont typeface="Wingdings" pitchFamily="2" charset="2"/>
              <a:buChar char="ü"/>
            </a:pPr>
            <a:r>
              <a:rPr lang="pt-BR" sz="1800" dirty="0" smtClean="0">
                <a:solidFill>
                  <a:schemeClr val="accent6">
                    <a:lumMod val="25000"/>
                  </a:schemeClr>
                </a:solidFill>
              </a:rPr>
              <a:t>2ª PJ: rede municipal</a:t>
            </a:r>
          </a:p>
          <a:p>
            <a:pPr marL="914400" lvl="1" indent="-514350" algn="just">
              <a:buFont typeface="Wingdings" pitchFamily="2" charset="2"/>
              <a:buChar char="ü"/>
            </a:pPr>
            <a:r>
              <a:rPr lang="pt-BR" sz="1800" dirty="0" smtClean="0">
                <a:solidFill>
                  <a:schemeClr val="accent6">
                    <a:lumMod val="25000"/>
                  </a:schemeClr>
                </a:solidFill>
              </a:rPr>
              <a:t>3ª PJ : saúde mental e prisional </a:t>
            </a:r>
          </a:p>
          <a:p>
            <a:pPr marL="914400" lvl="1" indent="-514350" algn="just">
              <a:buFont typeface="Wingdings" pitchFamily="2" charset="2"/>
              <a:buChar char="ü"/>
            </a:pPr>
            <a:r>
              <a:rPr lang="pt-BR" sz="1800" dirty="0" smtClean="0">
                <a:solidFill>
                  <a:schemeClr val="accent6">
                    <a:lumMod val="25000"/>
                  </a:schemeClr>
                </a:solidFill>
              </a:rPr>
              <a:t>4ª PJ: saúde materno infantil e atenção primária em saúde</a:t>
            </a:r>
          </a:p>
          <a:p>
            <a:pPr marL="914400" lvl="1" indent="-514350" algn="just">
              <a:buFont typeface="Wingdings" pitchFamily="2" charset="2"/>
              <a:buChar char="ü"/>
            </a:pPr>
            <a:endParaRPr lang="pt-BR" sz="1800" dirty="0" smtClean="0">
              <a:solidFill>
                <a:schemeClr val="accent6">
                  <a:lumMod val="25000"/>
                </a:schemeClr>
              </a:solidFill>
            </a:endParaRPr>
          </a:p>
          <a:p>
            <a:pPr marL="514350" indent="-514350" algn="just">
              <a:buFont typeface="Wingdings" pitchFamily="2" charset="2"/>
              <a:buChar char="ü"/>
            </a:pPr>
            <a:r>
              <a:rPr lang="pt-BR" sz="1800" dirty="0" smtClean="0">
                <a:solidFill>
                  <a:schemeClr val="accent6">
                    <a:lumMod val="25000"/>
                  </a:schemeClr>
                </a:solidFill>
              </a:rPr>
              <a:t>3 PJ regionais de saúde ( São Gonçalo, Duque de Caxias , Nova Iguaçu)</a:t>
            </a:r>
          </a:p>
          <a:p>
            <a:pPr marL="514350" indent="-514350" algn="just">
              <a:buFont typeface="Wingdings" pitchFamily="2" charset="2"/>
              <a:buChar char="ü"/>
            </a:pPr>
            <a:r>
              <a:rPr lang="pt-BR" sz="1800" dirty="0" smtClean="0">
                <a:solidFill>
                  <a:schemeClr val="accent6">
                    <a:lumMod val="25000"/>
                  </a:schemeClr>
                </a:solidFill>
              </a:rPr>
              <a:t>Interior : Promotorias de Tutela Coletiva da Cidadania</a:t>
            </a:r>
          </a:p>
          <a:p>
            <a:pPr marL="514350" indent="-514350" algn="just">
              <a:buFont typeface="Wingdings" pitchFamily="2" charset="2"/>
              <a:buChar char="ü"/>
            </a:pPr>
            <a:r>
              <a:rPr lang="pt-BR" sz="1800" dirty="0" smtClean="0">
                <a:solidFill>
                  <a:schemeClr val="accent6">
                    <a:lumMod val="25000"/>
                  </a:schemeClr>
                </a:solidFill>
              </a:rPr>
              <a:t>Tutela individual: Idosos e Infância e Juventude</a:t>
            </a:r>
          </a:p>
          <a:p>
            <a:pPr marL="514350" indent="-514350" algn="just">
              <a:buFont typeface="Wingdings" pitchFamily="2" charset="2"/>
              <a:buChar char="ü"/>
            </a:pPr>
            <a:r>
              <a:rPr lang="pt-BR" sz="1800" dirty="0" smtClean="0">
                <a:solidFill>
                  <a:schemeClr val="accent6">
                    <a:lumMod val="25000"/>
                  </a:schemeClr>
                </a:solidFill>
              </a:rPr>
              <a:t>Profissionais de saúde (</a:t>
            </a:r>
            <a:r>
              <a:rPr lang="pt-BR" sz="1800" dirty="0" err="1" smtClean="0">
                <a:solidFill>
                  <a:schemeClr val="accent6">
                    <a:lumMod val="25000"/>
                  </a:schemeClr>
                </a:solidFill>
              </a:rPr>
              <a:t>medicos</a:t>
            </a:r>
            <a:r>
              <a:rPr lang="pt-BR" sz="1800" dirty="0" smtClean="0">
                <a:solidFill>
                  <a:schemeClr val="accent6">
                    <a:lumMod val="25000"/>
                  </a:schemeClr>
                </a:solidFill>
              </a:rPr>
              <a:t> e </a:t>
            </a:r>
            <a:r>
              <a:rPr lang="pt-BR" sz="1800" dirty="0" err="1" smtClean="0">
                <a:solidFill>
                  <a:schemeClr val="accent6">
                    <a:lumMod val="25000"/>
                  </a:schemeClr>
                </a:solidFill>
              </a:rPr>
              <a:t>não-médicos</a:t>
            </a:r>
            <a:r>
              <a:rPr lang="pt-BR" sz="1800" dirty="0" smtClean="0">
                <a:solidFill>
                  <a:schemeClr val="accent6">
                    <a:lumMod val="25000"/>
                  </a:schemeClr>
                </a:solidFill>
              </a:rPr>
              <a:t>) no GATE – Grupo de Apoio Técnico</a:t>
            </a:r>
          </a:p>
          <a:p>
            <a:pPr marL="514350" indent="-514350" algn="just">
              <a:buFont typeface="Wingdings" pitchFamily="2" charset="2"/>
              <a:buChar char="ü"/>
            </a:pPr>
            <a:endParaRPr lang="pt-BR" sz="1400" dirty="0" smtClean="0">
              <a:solidFill>
                <a:schemeClr val="accent6">
                  <a:lumMod val="25000"/>
                </a:schemeClr>
              </a:solidFill>
            </a:endParaRPr>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7" name="Picture 2" descr="C:\Users\Membro Home\Documents\AASAUDE22.05.12\APRESENTAÇÕESANABELLEMACEDOSILVA\sus-todos-usam-o-sus.jpg"/>
          <p:cNvPicPr>
            <a:picLocks noChangeAspect="1" noChangeArrowheads="1"/>
          </p:cNvPicPr>
          <p:nvPr/>
        </p:nvPicPr>
        <p:blipFill>
          <a:blip r:embed="rId3" cstate="print"/>
          <a:srcRect/>
          <a:stretch>
            <a:fillRect/>
          </a:stretch>
        </p:blipFill>
        <p:spPr bwMode="auto">
          <a:xfrm>
            <a:off x="7236296" y="332656"/>
            <a:ext cx="1466345" cy="100811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smtClean="0">
                <a:solidFill>
                  <a:srgbClr val="000066"/>
                </a:solidFill>
                <a:latin typeface="Kunstler Script" pitchFamily="66" charset="0"/>
              </a:rPr>
              <a:t/>
            </a:r>
            <a:br>
              <a:rPr lang="pt-BR" sz="4000" b="1" dirty="0" smtClean="0">
                <a:solidFill>
                  <a:srgbClr val="000066"/>
                </a:solidFill>
                <a:latin typeface="Kunstler Script" pitchFamily="66" charset="0"/>
              </a:rPr>
            </a:br>
            <a:r>
              <a:rPr lang="pt-BR" sz="4000" b="1" dirty="0" err="1" smtClean="0">
                <a:solidFill>
                  <a:schemeClr val="accent1">
                    <a:lumMod val="25000"/>
                  </a:schemeClr>
                </a:solidFill>
                <a:latin typeface="Kunstler Script" pitchFamily="66" charset="0"/>
              </a:rPr>
              <a:t>Anabelle</a:t>
            </a:r>
            <a:r>
              <a:rPr lang="pt-BR" sz="4000" b="1" dirty="0" smtClean="0">
                <a:solidFill>
                  <a:srgbClr val="000066"/>
                </a:solidFill>
                <a:latin typeface="Kunstler Script" pitchFamily="66" charset="0"/>
              </a:rPr>
              <a:t> Macedo Silva    </a:t>
            </a:r>
            <a:br>
              <a:rPr lang="pt-BR" sz="4000" b="1" dirty="0" smtClean="0">
                <a:solidFill>
                  <a:srgbClr val="000066"/>
                </a:solidFill>
                <a:latin typeface="Kunstler Script" pitchFamily="66" charset="0"/>
              </a:rPr>
            </a:br>
            <a:r>
              <a:rPr lang="pt-BR" sz="1600" b="1" dirty="0" smtClean="0">
                <a:solidFill>
                  <a:srgbClr val="000066"/>
                </a:solidFill>
                <a:latin typeface="Garamond" pitchFamily="18" charset="0"/>
              </a:rPr>
              <a:t>   </a:t>
            </a:r>
            <a:r>
              <a:rPr lang="pt-BR" sz="1100" b="1" dirty="0" smtClean="0">
                <a:solidFill>
                  <a:srgbClr val="000066"/>
                </a:solidFill>
                <a:latin typeface="Garamond" pitchFamily="18" charset="0"/>
              </a:rPr>
              <a:t>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r>
              <a:rPr lang="pt-BR" sz="1800" b="1" dirty="0" smtClean="0">
                <a:solidFill>
                  <a:srgbClr val="000066"/>
                </a:solidFill>
                <a:latin typeface="Kunstler Script" pitchFamily="66" charset="0"/>
              </a:rPr>
              <a:t/>
            </a:r>
            <a:br>
              <a:rPr lang="pt-BR" sz="1800" b="1" dirty="0" smtClean="0">
                <a:solidFill>
                  <a:srgbClr val="000066"/>
                </a:solidFill>
                <a:latin typeface="Kunstler Script" pitchFamily="66" charset="0"/>
              </a:rPr>
            </a:br>
            <a:endParaRPr lang="pt-BR" sz="16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lvl="0" algn="just"/>
            <a:r>
              <a:rPr lang="pt-BR" sz="1400" dirty="0" smtClean="0"/>
              <a:t>O papel do Ministério Público como </a:t>
            </a:r>
            <a:r>
              <a:rPr lang="pt-BR" sz="1400" b="1" dirty="0" smtClean="0"/>
              <a:t>interface entre as instâncias do Estado e da sociedade civil.</a:t>
            </a:r>
            <a:r>
              <a:rPr lang="pt-BR" sz="1400" dirty="0" smtClean="0"/>
              <a:t> </a:t>
            </a:r>
          </a:p>
          <a:p>
            <a:pPr lvl="0" algn="just"/>
            <a:r>
              <a:rPr lang="pt-BR" sz="1400" b="1" dirty="0" smtClean="0"/>
              <a:t>MP= </a:t>
            </a:r>
            <a:r>
              <a:rPr lang="pt-BR" sz="1400" b="1" i="1" dirty="0" smtClean="0"/>
              <a:t>espaço </a:t>
            </a:r>
            <a:r>
              <a:rPr lang="pt-BR" sz="1400" b="1" dirty="0" smtClean="0"/>
              <a:t>de construção de novos arranjos institucionais, democráticos, e  de cidadania , havendo no MP um esforço para sua transformação  em instrumento de luta pela construção da cidadania</a:t>
            </a:r>
          </a:p>
          <a:p>
            <a:pPr algn="just"/>
            <a:r>
              <a:rPr lang="pt-BR" sz="1200" dirty="0" smtClean="0"/>
              <a:t>Tipo</a:t>
            </a:r>
            <a:r>
              <a:rPr lang="x-none" sz="1200" smtClean="0"/>
              <a:t> diferenciado de interlocução no plano da formulação de políticas públicas. O papel principal desempenhado por essa instituição tem sido a </a:t>
            </a:r>
            <a:r>
              <a:rPr lang="x-none" sz="1200" b="1" i="1" smtClean="0"/>
              <a:t>mediação</a:t>
            </a:r>
            <a:r>
              <a:rPr lang="x-none" sz="1200" b="1" smtClean="0"/>
              <a:t> de conflitos existentes entre a sociedade civil ( principalmente a partir dos conselhos de saúde) e a própria gestão dos serviços, tornando-se, desta maneira, um canal de diálogo.</a:t>
            </a:r>
            <a:endParaRPr lang="pt-BR" sz="1200" dirty="0" smtClean="0"/>
          </a:p>
          <a:p>
            <a:pPr algn="just"/>
            <a:r>
              <a:rPr lang="pt-BR" sz="1200" b="1" dirty="0" smtClean="0"/>
              <a:t> </a:t>
            </a:r>
            <a:endParaRPr lang="pt-BR" sz="1200" dirty="0" smtClean="0"/>
          </a:p>
          <a:p>
            <a:pPr lvl="0" algn="just"/>
            <a:r>
              <a:rPr lang="pt-BR" sz="1200" dirty="0" smtClean="0"/>
              <a:t>A área de políticas públicas constitui, em verdade, um contexto novo de atuação, notadamente no campo da saúde coletiva, em que os profissionais do MP são instados a repensar suas práticas, eis que os padrões originais de trabalho ( no campo do direito penal e do direito civil, por exemplo).</a:t>
            </a:r>
          </a:p>
          <a:p>
            <a:pPr lvl="0" algn="just"/>
            <a:r>
              <a:rPr lang="pt-BR" sz="1200" dirty="0" smtClean="0"/>
              <a:t>Também releva a atuação do MP no contato com os </a:t>
            </a:r>
            <a:r>
              <a:rPr lang="pt-BR" sz="1200" b="1" dirty="0" smtClean="0"/>
              <a:t>organismos da sociedade civil de exercício de democracia direta</a:t>
            </a:r>
            <a:r>
              <a:rPr lang="pt-BR" sz="1200" dirty="0" smtClean="0"/>
              <a:t>, como por exemplo, os Conselhos de Saúde, em que “a presença do MP junto às instâncias de participação da sociedade civil as qualifica sobremaneira, tanto em termos simbólicos, quanto em termos práticos”, sendo observado por Machado, Pinheiro e </a:t>
            </a:r>
            <a:r>
              <a:rPr lang="pt-BR" sz="1200" dirty="0" err="1" smtClean="0"/>
              <a:t>Guizardi</a:t>
            </a:r>
            <a:r>
              <a:rPr lang="pt-BR" sz="1200" dirty="0" smtClean="0"/>
              <a:t> (2005, p. 57) que “ a atuação dos conselhos frente aos gestores torna-se mais consistente e eficiente graças à autoridade que lhe é investida por um representante do MP”.</a:t>
            </a:r>
          </a:p>
          <a:p>
            <a:pPr lvl="0" algn="just"/>
            <a:r>
              <a:rPr lang="pt-BR" sz="1200" dirty="0" smtClean="0"/>
              <a:t>Entretanto, para adimplir às expectativas da sociedade quanto à concretização do direito à saúde no âmbito do Sistema de Justiça, o MP depende também da </a:t>
            </a:r>
            <a:r>
              <a:rPr lang="pt-BR" sz="1200" b="1" dirty="0" smtClean="0"/>
              <a:t>atuação socialmente responsável do Poder Judiciário</a:t>
            </a:r>
            <a:r>
              <a:rPr lang="pt-BR" sz="1200" dirty="0" smtClean="0"/>
              <a:t>. </a:t>
            </a:r>
          </a:p>
          <a:p>
            <a:pPr lvl="0" algn="just"/>
            <a:r>
              <a:rPr lang="pt-BR" sz="1200" dirty="0" smtClean="0"/>
              <a:t>O campo extrajudicial oferece grande potencialidade para construção de </a:t>
            </a:r>
            <a:r>
              <a:rPr lang="pt-BR" sz="1200" b="1" dirty="0" smtClean="0"/>
              <a:t>soluções autocompositivas</a:t>
            </a:r>
            <a:r>
              <a:rPr lang="pt-BR" sz="1200" dirty="0" smtClean="0"/>
              <a:t>, por exemplo, alinhadas ao campo da mediação em </a:t>
            </a:r>
            <a:r>
              <a:rPr lang="pt-BR" sz="1200" dirty="0" err="1" smtClean="0"/>
              <a:t>politicas</a:t>
            </a:r>
            <a:r>
              <a:rPr lang="pt-BR" sz="1200" dirty="0" smtClean="0"/>
              <a:t> públicas. </a:t>
            </a:r>
          </a:p>
          <a:p>
            <a:pPr lvl="0" algn="just"/>
            <a:endParaRPr lang="pt-BR" sz="1200" dirty="0" smtClean="0">
              <a:solidFill>
                <a:schemeClr val="accent6">
                  <a:lumMod val="25000"/>
                </a:schemeClr>
              </a:solidFill>
            </a:endParaRPr>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7" name="Picture 2" descr="C:\Users\Membro Home\Documents\AASAUDE22.05.12\APRESENTAÇÕESANABELLEMACEDOSILVA\sus-todos-usam-o-sus.jpg"/>
          <p:cNvPicPr>
            <a:picLocks noChangeAspect="1" noChangeArrowheads="1"/>
          </p:cNvPicPr>
          <p:nvPr/>
        </p:nvPicPr>
        <p:blipFill>
          <a:blip r:embed="rId3" cstate="print"/>
          <a:srcRect/>
          <a:stretch>
            <a:fillRect/>
          </a:stretch>
        </p:blipFill>
        <p:spPr bwMode="auto">
          <a:xfrm>
            <a:off x="7236296" y="332656"/>
            <a:ext cx="1466345" cy="100811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marL="514350" indent="-514350" algn="ctr">
              <a:buNone/>
            </a:pPr>
            <a:r>
              <a:rPr lang="pt-BR" sz="2000" dirty="0" smtClean="0">
                <a:solidFill>
                  <a:schemeClr val="accent6">
                    <a:lumMod val="25000"/>
                  </a:schemeClr>
                </a:solidFill>
              </a:rPr>
              <a:t>Inquérito Civil Público</a:t>
            </a:r>
          </a:p>
          <a:p>
            <a:pPr marL="914400" lvl="1" indent="-514350" algn="just">
              <a:buFont typeface="+mj-lt"/>
              <a:buAutoNum type="romanUcPeriod"/>
            </a:pPr>
            <a:r>
              <a:rPr lang="pt-BR" dirty="0" smtClean="0">
                <a:solidFill>
                  <a:schemeClr val="accent6">
                    <a:lumMod val="25000"/>
                  </a:schemeClr>
                </a:solidFill>
              </a:rPr>
              <a:t>Audiências e Reuniões Públicas, </a:t>
            </a:r>
          </a:p>
          <a:p>
            <a:pPr marL="914400" lvl="1" indent="-514350" algn="just">
              <a:buFont typeface="+mj-lt"/>
              <a:buAutoNum type="romanUcPeriod"/>
            </a:pPr>
            <a:r>
              <a:rPr lang="pt-BR" dirty="0" smtClean="0">
                <a:solidFill>
                  <a:schemeClr val="accent6">
                    <a:lumMod val="25000"/>
                  </a:schemeClr>
                </a:solidFill>
              </a:rPr>
              <a:t>Inspeções, </a:t>
            </a:r>
          </a:p>
          <a:p>
            <a:pPr marL="914400" lvl="1" indent="-514350" algn="just">
              <a:buFont typeface="+mj-lt"/>
              <a:buAutoNum type="romanUcPeriod"/>
            </a:pPr>
            <a:r>
              <a:rPr lang="pt-BR" dirty="0" smtClean="0">
                <a:solidFill>
                  <a:schemeClr val="accent6">
                    <a:lumMod val="25000"/>
                  </a:schemeClr>
                </a:solidFill>
              </a:rPr>
              <a:t>Recomendações, </a:t>
            </a:r>
          </a:p>
          <a:p>
            <a:pPr marL="914400" lvl="1" indent="-514350" algn="just">
              <a:buFont typeface="+mj-lt"/>
              <a:buAutoNum type="romanUcPeriod"/>
            </a:pPr>
            <a:r>
              <a:rPr lang="pt-BR" dirty="0" smtClean="0">
                <a:solidFill>
                  <a:schemeClr val="accent6">
                    <a:lumMod val="25000"/>
                  </a:schemeClr>
                </a:solidFill>
              </a:rPr>
              <a:t>Ofícios ( colheita de documentos)</a:t>
            </a:r>
          </a:p>
          <a:p>
            <a:pPr marL="514350" indent="-514350" algn="just">
              <a:buNone/>
            </a:pPr>
            <a:endParaRPr lang="pt-BR" sz="2800" dirty="0" smtClean="0"/>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8" name="Picture 1" descr="F:\MONO FINAL\FloresVasoApresentação.jpg"/>
          <p:cNvPicPr>
            <a:picLocks noChangeAspect="1" noChangeArrowheads="1"/>
          </p:cNvPicPr>
          <p:nvPr/>
        </p:nvPicPr>
        <p:blipFill>
          <a:blip r:embed="rId3" cstate="print"/>
          <a:srcRect/>
          <a:stretch>
            <a:fillRect/>
          </a:stretch>
        </p:blipFill>
        <p:spPr bwMode="auto">
          <a:xfrm>
            <a:off x="7884368" y="6021288"/>
            <a:ext cx="864097" cy="648072"/>
          </a:xfrm>
          <a:prstGeom prst="rect">
            <a:avLst/>
          </a:prstGeom>
          <a:noFill/>
        </p:spPr>
      </p:pic>
      <p:pic>
        <p:nvPicPr>
          <p:cNvPr id="7" name="Picture 2" descr="C:\Users\Membro Home\Documents\AASAUDE22.05.12\APRESENTAÇÕESANABELLEMACEDOSILVA\construcao-SUS-todos.jpg"/>
          <p:cNvPicPr>
            <a:picLocks noChangeAspect="1" noChangeArrowheads="1"/>
          </p:cNvPicPr>
          <p:nvPr/>
        </p:nvPicPr>
        <p:blipFill>
          <a:blip r:embed="rId4" cstate="print"/>
          <a:srcRect/>
          <a:stretch>
            <a:fillRect/>
          </a:stretch>
        </p:blipFill>
        <p:spPr bwMode="auto">
          <a:xfrm>
            <a:off x="7128530" y="260648"/>
            <a:ext cx="1511413" cy="100811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smtClean="0">
                <a:solidFill>
                  <a:srgbClr val="000066"/>
                </a:solidFill>
                <a:latin typeface="Kunstler Script" pitchFamily="66" charset="0"/>
              </a:rPr>
              <a:t/>
            </a:r>
            <a:br>
              <a:rPr lang="pt-BR" sz="4000" b="1" dirty="0" smtClean="0">
                <a:solidFill>
                  <a:srgbClr val="000066"/>
                </a:solidFill>
                <a:latin typeface="Kunstler Script" pitchFamily="66" charset="0"/>
              </a:rPr>
            </a:br>
            <a:r>
              <a:rPr lang="pt-BR" sz="4000" b="1" dirty="0" err="1" smtClean="0">
                <a:solidFill>
                  <a:schemeClr val="accent1">
                    <a:lumMod val="25000"/>
                  </a:schemeClr>
                </a:solidFill>
                <a:latin typeface="Kunstler Script" pitchFamily="66" charset="0"/>
              </a:rPr>
              <a:t>Anabelle</a:t>
            </a:r>
            <a:r>
              <a:rPr lang="pt-BR" sz="4000" b="1" dirty="0" smtClean="0">
                <a:solidFill>
                  <a:srgbClr val="000066"/>
                </a:solidFill>
                <a:latin typeface="Kunstler Script" pitchFamily="66" charset="0"/>
              </a:rPr>
              <a:t> Macedo Silva    </a:t>
            </a:r>
            <a:br>
              <a:rPr lang="pt-BR" sz="4000" b="1" dirty="0" smtClean="0">
                <a:solidFill>
                  <a:srgbClr val="000066"/>
                </a:solidFill>
                <a:latin typeface="Kunstler Script" pitchFamily="66" charset="0"/>
              </a:rPr>
            </a:br>
            <a:r>
              <a:rPr lang="pt-BR" sz="1600" b="1" dirty="0" smtClean="0">
                <a:solidFill>
                  <a:srgbClr val="000066"/>
                </a:solidFill>
                <a:latin typeface="Garamond" pitchFamily="18" charset="0"/>
              </a:rPr>
              <a:t>   </a:t>
            </a:r>
            <a:r>
              <a:rPr lang="pt-BR" sz="1100" b="1" dirty="0" smtClean="0">
                <a:solidFill>
                  <a:srgbClr val="000066"/>
                </a:solidFill>
                <a:latin typeface="Garamond" pitchFamily="18" charset="0"/>
              </a:rPr>
              <a:t>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r>
              <a:rPr lang="pt-BR" sz="1800" b="1" dirty="0" smtClean="0">
                <a:solidFill>
                  <a:srgbClr val="000066"/>
                </a:solidFill>
                <a:latin typeface="Kunstler Script" pitchFamily="66" charset="0"/>
              </a:rPr>
              <a:t/>
            </a:r>
            <a:br>
              <a:rPr lang="pt-BR" sz="1800" b="1" dirty="0" smtClean="0">
                <a:solidFill>
                  <a:srgbClr val="000066"/>
                </a:solidFill>
                <a:latin typeface="Kunstler Script" pitchFamily="66" charset="0"/>
              </a:rPr>
            </a:br>
            <a:endParaRPr lang="pt-BR" sz="16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r>
              <a:rPr lang="pt-BR" sz="1100" dirty="0" smtClean="0"/>
              <a:t>Seminário Justiça e Saúde/ Rio 20 out 2014/ MPERJ</a:t>
            </a:r>
          </a:p>
          <a:p>
            <a:r>
              <a:rPr lang="pt-BR" sz="1100" b="1" dirty="0" smtClean="0"/>
              <a:t>Mesa 1: Democracia. Direito e Saúde – </a:t>
            </a:r>
            <a:r>
              <a:rPr lang="pt-BR" sz="1100" b="1" dirty="0" err="1" smtClean="0"/>
              <a:t>Cordenadora</a:t>
            </a:r>
            <a:r>
              <a:rPr lang="pt-BR" sz="1100" b="1" dirty="0" smtClean="0"/>
              <a:t> da Mesa: Dra. Maria Amália Almeida Senos de Carvalho (Juíza Federal/Justiça Federal da 2ª Região – Representando o Comitê Rio do Fórum de Saúde do CNJ)</a:t>
            </a:r>
            <a:endParaRPr lang="pt-BR" sz="1100" dirty="0" smtClean="0"/>
          </a:p>
          <a:p>
            <a:r>
              <a:rPr lang="pt-BR" sz="1100" dirty="0" smtClean="0"/>
              <a:t>Dr. Daniel </a:t>
            </a:r>
            <a:r>
              <a:rPr lang="pt-BR" sz="1100" dirty="0" err="1" smtClean="0"/>
              <a:t>Soranz</a:t>
            </a:r>
            <a:r>
              <a:rPr lang="pt-BR" sz="1100" dirty="0" smtClean="0"/>
              <a:t> - Secretário Municipal de Saúde da cidade do Rio de Janeiro</a:t>
            </a:r>
          </a:p>
          <a:p>
            <a:r>
              <a:rPr lang="pt-BR" sz="1100" dirty="0" smtClean="0"/>
              <a:t>Dra. Ana Paula de Barcellos – Professora Adjunta da Universidade do Estado do Rio de Janeiro - UERJ. </a:t>
            </a:r>
          </a:p>
          <a:p>
            <a:r>
              <a:rPr lang="pt-BR" sz="1100" dirty="0" smtClean="0"/>
              <a:t>Sra. Maria Alice </a:t>
            </a:r>
            <a:r>
              <a:rPr lang="pt-BR" sz="1100" dirty="0" err="1" smtClean="0"/>
              <a:t>Gunvdurger</a:t>
            </a:r>
            <a:r>
              <a:rPr lang="pt-BR" sz="1100" dirty="0" smtClean="0"/>
              <a:t> Costa Lima – Presidente do Conselho Distrital de Saúde da AP 2.2</a:t>
            </a:r>
          </a:p>
          <a:p>
            <a:r>
              <a:rPr lang="pt-BR" sz="1100" dirty="0" smtClean="0"/>
              <a:t>Sr. </a:t>
            </a:r>
            <a:r>
              <a:rPr lang="pt-BR" sz="1100" dirty="0" err="1" smtClean="0"/>
              <a:t>Ludogério</a:t>
            </a:r>
            <a:r>
              <a:rPr lang="pt-BR" sz="1100" dirty="0" smtClean="0"/>
              <a:t> Antonio da Silva – Presidente do Conselho Distrital de Saúde da AP 5.1</a:t>
            </a:r>
          </a:p>
          <a:p>
            <a:r>
              <a:rPr lang="pt-BR" sz="1100" dirty="0" smtClean="0"/>
              <a:t>Dr. Ciro </a:t>
            </a:r>
            <a:r>
              <a:rPr lang="pt-BR" sz="1100" dirty="0" err="1" smtClean="0"/>
              <a:t>Grimberg</a:t>
            </a:r>
            <a:r>
              <a:rPr lang="pt-BR" sz="1100" dirty="0" smtClean="0"/>
              <a:t> – Subprocurador-Geral do Estado do Rio de Janeiro</a:t>
            </a:r>
          </a:p>
          <a:p>
            <a:r>
              <a:rPr lang="pt-BR" sz="1100" b="1" dirty="0" smtClean="0"/>
              <a:t>Mesa 2: Concretização do Direito Fundamental  à Saúde. Tutela Coletiva e Tutela Individual - Coordenadora da Mesa: Dra. </a:t>
            </a:r>
            <a:r>
              <a:rPr lang="pt-BR" sz="1100" b="1" dirty="0" err="1" smtClean="0"/>
              <a:t>Anabelle</a:t>
            </a:r>
            <a:r>
              <a:rPr lang="pt-BR" sz="1100" b="1" dirty="0" smtClean="0"/>
              <a:t> Macedo Silva</a:t>
            </a:r>
            <a:endParaRPr lang="pt-BR" sz="1100" dirty="0" smtClean="0"/>
          </a:p>
          <a:p>
            <a:r>
              <a:rPr lang="pt-BR" sz="1100" dirty="0" smtClean="0"/>
              <a:t>Dra. Sueli </a:t>
            </a:r>
            <a:r>
              <a:rPr lang="pt-BR" sz="1100" dirty="0" err="1" smtClean="0"/>
              <a:t>Gandolfi</a:t>
            </a:r>
            <a:r>
              <a:rPr lang="pt-BR" sz="1100" dirty="0" smtClean="0"/>
              <a:t> Dallari - Faculdade Saúde Coletiva da USP</a:t>
            </a:r>
          </a:p>
          <a:p>
            <a:r>
              <a:rPr lang="pt-BR" sz="1100" dirty="0" smtClean="0"/>
              <a:t>Dr. Luís Fernando </a:t>
            </a:r>
            <a:r>
              <a:rPr lang="pt-BR" sz="1100" dirty="0" err="1" smtClean="0"/>
              <a:t>Sgarbossa</a:t>
            </a:r>
            <a:r>
              <a:rPr lang="pt-BR" sz="1100" dirty="0" smtClean="0"/>
              <a:t> - Professor Adjunto da Faculdade de Direito da Universidade Federal de Mato Grosso do Sul/UFMS</a:t>
            </a:r>
          </a:p>
          <a:p>
            <a:r>
              <a:rPr lang="pt-BR" sz="1100" dirty="0" smtClean="0"/>
              <a:t>Dr. Rogério Queiroz - Promotor de Justiça de Saúde Pública / MPBA</a:t>
            </a:r>
          </a:p>
          <a:p>
            <a:r>
              <a:rPr lang="pt-BR" sz="1100" dirty="0" smtClean="0"/>
              <a:t>Dr. Aluísio Gomes da Silva - Instituto de Saúde da Comunidade da UFF</a:t>
            </a:r>
          </a:p>
          <a:p>
            <a:r>
              <a:rPr lang="pt-BR" sz="1100" dirty="0" smtClean="0"/>
              <a:t>Dra. Miriam Ventura - Instituto de Estudos em Saúde Coletiva da UFRJ</a:t>
            </a:r>
          </a:p>
          <a:p>
            <a:r>
              <a:rPr lang="pt-BR" sz="1100" b="1" dirty="0" smtClean="0"/>
              <a:t>Mesa 3: Acessibilidade e </a:t>
            </a:r>
            <a:r>
              <a:rPr lang="pt-BR" sz="1100" b="1" dirty="0" err="1" smtClean="0"/>
              <a:t>Judicialização</a:t>
            </a:r>
            <a:r>
              <a:rPr lang="pt-BR" sz="1100" b="1" dirty="0" smtClean="0"/>
              <a:t> da Saúde - Coordenadora da Mesa: Dra. Madalena Junqueira Ayres</a:t>
            </a:r>
            <a:endParaRPr lang="pt-BR" sz="1100" dirty="0" smtClean="0"/>
          </a:p>
          <a:p>
            <a:r>
              <a:rPr lang="pt-BR" sz="1100" dirty="0" smtClean="0"/>
              <a:t>Dra. </a:t>
            </a:r>
            <a:r>
              <a:rPr lang="pt-BR" sz="1100" dirty="0" err="1" smtClean="0"/>
              <a:t>Lenir</a:t>
            </a:r>
            <a:r>
              <a:rPr lang="pt-BR" sz="1100" dirty="0" smtClean="0"/>
              <a:t> Santos – Professora convidada da Universidade estadual de Campinas-UNICAMP </a:t>
            </a:r>
          </a:p>
          <a:p>
            <a:r>
              <a:rPr lang="pt-BR" sz="1100" dirty="0" smtClean="0"/>
              <a:t>Dra. Maria </a:t>
            </a:r>
            <a:r>
              <a:rPr lang="pt-BR" sz="1100" dirty="0" err="1" smtClean="0"/>
              <a:t>Inêz</a:t>
            </a:r>
            <a:r>
              <a:rPr lang="pt-BR" sz="1100" dirty="0" smtClean="0"/>
              <a:t> Gadelha – Representante do Ministério da Saúde</a:t>
            </a:r>
          </a:p>
          <a:p>
            <a:r>
              <a:rPr lang="pt-BR" sz="1100" dirty="0" smtClean="0"/>
              <a:t>Dr. Marco Antonio Teixeira - Procurador de Justiça do Ministério Público do Paraná</a:t>
            </a:r>
          </a:p>
          <a:p>
            <a:r>
              <a:rPr lang="pt-BR" sz="1100" dirty="0" smtClean="0"/>
              <a:t>Dr. Gilmar de Assis - Promotor de Justiça da Saúde Pública do Ministério Público de Minas Gerais</a:t>
            </a:r>
          </a:p>
          <a:p>
            <a:r>
              <a:rPr lang="pt-BR" sz="1100" dirty="0" smtClean="0"/>
              <a:t>Dra. Fernanda Garcez - Promotora de Justiça de Saúde Pública do Ministério Público do Paraná</a:t>
            </a:r>
          </a:p>
          <a:p>
            <a:r>
              <a:rPr lang="pt-BR" sz="1100" dirty="0" smtClean="0"/>
              <a:t>Dra. Maria Helena Barros – Pesquisadora titular da Fundação Oswaldo Cruz e Coordenadora do Grupo Direitos Humanos e Saúde Helena </a:t>
            </a:r>
            <a:r>
              <a:rPr lang="pt-BR" sz="1100" dirty="0" err="1" smtClean="0"/>
              <a:t>Besserman</a:t>
            </a:r>
            <a:r>
              <a:rPr lang="pt-BR" sz="1100" dirty="0" smtClean="0"/>
              <a:t> - DIHS </a:t>
            </a:r>
          </a:p>
          <a:p>
            <a:endParaRPr lang="pt-BR" sz="1000" b="1" dirty="0" smtClean="0"/>
          </a:p>
          <a:p>
            <a:endParaRPr lang="pt-BR" sz="1000" b="1" dirty="0" smtClean="0"/>
          </a:p>
          <a:p>
            <a:endParaRPr lang="pt-BR" sz="1000" b="1" dirty="0" smtClean="0"/>
          </a:p>
          <a:p>
            <a:endParaRPr lang="pt-BR" sz="1000" b="1" dirty="0" smtClean="0"/>
          </a:p>
          <a:p>
            <a:endParaRPr lang="pt-BR" sz="1000" b="1" dirty="0" smtClean="0"/>
          </a:p>
          <a:p>
            <a:r>
              <a:rPr lang="pt-BR" sz="1400" b="1" u="sng" dirty="0" smtClean="0"/>
              <a:t> </a:t>
            </a:r>
            <a:endParaRPr lang="pt-BR" sz="1400" dirty="0" smtClean="0"/>
          </a:p>
          <a:p>
            <a:r>
              <a:rPr lang="pt-BR" sz="1400" dirty="0" smtClean="0"/>
              <a:t> </a:t>
            </a:r>
          </a:p>
          <a:p>
            <a:pPr marL="514350" indent="-514350" algn="just">
              <a:buNone/>
            </a:pPr>
            <a:r>
              <a:rPr lang="pt-BR" sz="1400" dirty="0" smtClean="0">
                <a:solidFill>
                  <a:schemeClr val="accent6">
                    <a:lumMod val="25000"/>
                  </a:schemeClr>
                </a:solidFill>
              </a:rPr>
              <a:t>Xx</a:t>
            </a:r>
          </a:p>
          <a:p>
            <a:pPr marL="514350" indent="-514350" algn="just">
              <a:buFont typeface="Wingdings" pitchFamily="2" charset="2"/>
              <a:buChar char="ü"/>
            </a:pPr>
            <a:r>
              <a:rPr lang="pt-BR" sz="1400" dirty="0" smtClean="0">
                <a:solidFill>
                  <a:schemeClr val="accent6">
                    <a:lumMod val="25000"/>
                  </a:schemeClr>
                </a:solidFill>
              </a:rPr>
              <a:t>Xx</a:t>
            </a:r>
          </a:p>
          <a:p>
            <a:pPr marL="514350" indent="-514350" algn="just">
              <a:buFont typeface="Wingdings" pitchFamily="2" charset="2"/>
              <a:buChar char="ü"/>
            </a:pPr>
            <a:r>
              <a:rPr lang="pt-BR" sz="1400" dirty="0" smtClean="0">
                <a:solidFill>
                  <a:schemeClr val="accent6">
                    <a:lumMod val="25000"/>
                  </a:schemeClr>
                </a:solidFill>
              </a:rPr>
              <a:t>Xxx</a:t>
            </a:r>
          </a:p>
          <a:p>
            <a:pPr marL="514350" indent="-514350" algn="just">
              <a:buFont typeface="Wingdings" pitchFamily="2" charset="2"/>
              <a:buChar char="ü"/>
            </a:pPr>
            <a:r>
              <a:rPr lang="pt-BR" sz="1400" dirty="0" smtClean="0">
                <a:solidFill>
                  <a:schemeClr val="accent6">
                    <a:lumMod val="25000"/>
                  </a:schemeClr>
                </a:solidFill>
              </a:rPr>
              <a:t>Xxx</a:t>
            </a:r>
          </a:p>
          <a:p>
            <a:pPr marL="514350" indent="-514350" algn="just">
              <a:buFont typeface="Wingdings" pitchFamily="2" charset="2"/>
              <a:buChar char="ü"/>
            </a:pPr>
            <a:r>
              <a:rPr lang="pt-BR" sz="1400" dirty="0" smtClean="0">
                <a:solidFill>
                  <a:schemeClr val="accent6">
                    <a:lumMod val="25000"/>
                  </a:schemeClr>
                </a:solidFill>
              </a:rPr>
              <a:t>Xxx</a:t>
            </a:r>
          </a:p>
          <a:p>
            <a:pPr marL="514350" indent="-514350" algn="just">
              <a:buFont typeface="Wingdings" pitchFamily="2" charset="2"/>
              <a:buChar char="ü"/>
            </a:pPr>
            <a:r>
              <a:rPr lang="pt-BR" sz="1400" dirty="0" smtClean="0">
                <a:solidFill>
                  <a:schemeClr val="accent6">
                    <a:lumMod val="25000"/>
                  </a:schemeClr>
                </a:solidFill>
              </a:rPr>
              <a:t>Xxx</a:t>
            </a:r>
          </a:p>
          <a:p>
            <a:pPr marL="514350" indent="-514350" algn="just">
              <a:buFont typeface="Wingdings" pitchFamily="2" charset="2"/>
              <a:buChar char="ü"/>
            </a:pPr>
            <a:r>
              <a:rPr lang="pt-BR" sz="1400" dirty="0" err="1" smtClean="0">
                <a:solidFill>
                  <a:schemeClr val="accent6">
                    <a:lumMod val="25000"/>
                  </a:schemeClr>
                </a:solidFill>
              </a:rPr>
              <a:t>xxxx</a:t>
            </a:r>
            <a:endParaRPr lang="pt-BR" sz="1400" dirty="0" smtClean="0">
              <a:solidFill>
                <a:schemeClr val="accent6">
                  <a:lumMod val="25000"/>
                </a:schemeClr>
              </a:solidFill>
            </a:endParaRPr>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8" name="Picture 1" descr="F:\MONO FINAL\FloresVasoApresentação.jpg"/>
          <p:cNvPicPr>
            <a:picLocks noChangeAspect="1" noChangeArrowheads="1"/>
          </p:cNvPicPr>
          <p:nvPr/>
        </p:nvPicPr>
        <p:blipFill>
          <a:blip r:embed="rId3" cstate="print"/>
          <a:srcRect/>
          <a:stretch>
            <a:fillRect/>
          </a:stretch>
        </p:blipFill>
        <p:spPr bwMode="auto">
          <a:xfrm>
            <a:off x="7884368" y="6021288"/>
            <a:ext cx="864097" cy="648072"/>
          </a:xfrm>
          <a:prstGeom prst="rect">
            <a:avLst/>
          </a:prstGeom>
          <a:noFill/>
        </p:spPr>
      </p:pic>
      <p:pic>
        <p:nvPicPr>
          <p:cNvPr id="7" name="Picture 2" descr="C:\Users\Membro Home\Documents\AASAUDE22.05.12\APRESENTAÇÕESANABELLEMACEDOSILVA\sus-todos-usam-o-sus.jpg"/>
          <p:cNvPicPr>
            <a:picLocks noChangeAspect="1" noChangeArrowheads="1"/>
          </p:cNvPicPr>
          <p:nvPr/>
        </p:nvPicPr>
        <p:blipFill>
          <a:blip r:embed="rId4" cstate="print"/>
          <a:srcRect/>
          <a:stretch>
            <a:fillRect/>
          </a:stretch>
        </p:blipFill>
        <p:spPr bwMode="auto">
          <a:xfrm>
            <a:off x="7236296" y="332656"/>
            <a:ext cx="1466345" cy="100811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smtClean="0">
                <a:solidFill>
                  <a:srgbClr val="000066"/>
                </a:solidFill>
                <a:latin typeface="Kunstler Script" pitchFamily="66" charset="0"/>
              </a:rPr>
              <a:t/>
            </a:r>
            <a:br>
              <a:rPr lang="pt-BR" sz="4000" b="1" dirty="0" smtClean="0">
                <a:solidFill>
                  <a:srgbClr val="000066"/>
                </a:solidFill>
                <a:latin typeface="Kunstler Script" pitchFamily="66" charset="0"/>
              </a:rPr>
            </a:br>
            <a:r>
              <a:rPr lang="pt-BR" sz="4000" b="1" dirty="0" err="1" smtClean="0">
                <a:solidFill>
                  <a:schemeClr val="accent1">
                    <a:lumMod val="25000"/>
                  </a:schemeClr>
                </a:solidFill>
                <a:latin typeface="Kunstler Script" pitchFamily="66" charset="0"/>
              </a:rPr>
              <a:t>Anabelle</a:t>
            </a:r>
            <a:r>
              <a:rPr lang="pt-BR" sz="4000" b="1" dirty="0" smtClean="0">
                <a:solidFill>
                  <a:srgbClr val="000066"/>
                </a:solidFill>
                <a:latin typeface="Kunstler Script" pitchFamily="66" charset="0"/>
              </a:rPr>
              <a:t> Macedo Silva    </a:t>
            </a:r>
            <a:br>
              <a:rPr lang="pt-BR" sz="4000" b="1" dirty="0" smtClean="0">
                <a:solidFill>
                  <a:srgbClr val="000066"/>
                </a:solidFill>
                <a:latin typeface="Kunstler Script" pitchFamily="66" charset="0"/>
              </a:rPr>
            </a:br>
            <a:r>
              <a:rPr lang="pt-BR" sz="1600" b="1" dirty="0" smtClean="0">
                <a:solidFill>
                  <a:srgbClr val="000066"/>
                </a:solidFill>
                <a:latin typeface="Garamond" pitchFamily="18" charset="0"/>
              </a:rPr>
              <a:t>   </a:t>
            </a:r>
            <a:r>
              <a:rPr lang="pt-BR" sz="1100" b="1" dirty="0" smtClean="0">
                <a:solidFill>
                  <a:srgbClr val="000066"/>
                </a:solidFill>
                <a:latin typeface="Garamond" pitchFamily="18" charset="0"/>
              </a:rPr>
              <a:t>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Especialização em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r>
              <a:rPr lang="pt-BR" sz="1800" b="1" dirty="0" smtClean="0">
                <a:solidFill>
                  <a:srgbClr val="000066"/>
                </a:solidFill>
                <a:latin typeface="Kunstler Script" pitchFamily="66" charset="0"/>
              </a:rPr>
              <a:t/>
            </a:r>
            <a:br>
              <a:rPr lang="pt-BR" sz="1800" b="1" dirty="0" smtClean="0">
                <a:solidFill>
                  <a:srgbClr val="000066"/>
                </a:solidFill>
                <a:latin typeface="Kunstler Script" pitchFamily="66" charset="0"/>
              </a:rPr>
            </a:br>
            <a:endParaRPr lang="pt-BR" sz="16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r>
              <a:rPr lang="pt-BR" sz="1400" b="1" dirty="0" smtClean="0"/>
              <a:t>Mesa 4: Sistemas de Saúde e de Justiça - Coordenador da Mesa: Dr. Oswaldo José Barbosa Silva - Presidente da AMPASA - Associação Nacional do Ministério Público de Defesa da Saúde.</a:t>
            </a:r>
            <a:endParaRPr lang="pt-BR" sz="1400" dirty="0" smtClean="0"/>
          </a:p>
          <a:p>
            <a:r>
              <a:rPr lang="pt-BR" sz="1400" dirty="0" smtClean="0"/>
              <a:t>Dr. Jairo </a:t>
            </a:r>
            <a:r>
              <a:rPr lang="pt-BR" sz="1400" dirty="0" err="1" smtClean="0"/>
              <a:t>Bisol</a:t>
            </a:r>
            <a:r>
              <a:rPr lang="pt-BR" sz="1400" dirty="0" smtClean="0"/>
              <a:t> – Titular da 1ª Promotoria de Justiça de Defesa da Saúde do Ministério Público do Distrito Federal e Territórios.</a:t>
            </a:r>
          </a:p>
          <a:p>
            <a:r>
              <a:rPr lang="pt-BR" sz="1400" dirty="0" smtClean="0"/>
              <a:t>Dra. </a:t>
            </a:r>
            <a:r>
              <a:rPr lang="pt-BR" sz="1400" dirty="0" err="1" smtClean="0"/>
              <a:t>Roseni</a:t>
            </a:r>
            <a:r>
              <a:rPr lang="pt-BR" sz="1400" dirty="0" smtClean="0"/>
              <a:t> Pinheiro - Professora adjunta do Instituto de Medicina Social da Universidade do Estado do Rio de Janeiro</a:t>
            </a:r>
          </a:p>
          <a:p>
            <a:r>
              <a:rPr lang="pt-BR" sz="1400" dirty="0" smtClean="0"/>
              <a:t>Dr. Felipe </a:t>
            </a:r>
            <a:r>
              <a:rPr lang="pt-BR" sz="1400" dirty="0" err="1" smtClean="0"/>
              <a:t>Asensi</a:t>
            </a:r>
            <a:r>
              <a:rPr lang="pt-BR" sz="1400" dirty="0" smtClean="0"/>
              <a:t> - Professor convidado da FGV, PUC e IBMEC</a:t>
            </a:r>
          </a:p>
          <a:p>
            <a:r>
              <a:rPr lang="pt-BR" sz="1400" dirty="0" smtClean="0"/>
              <a:t>Dra. Joyce Mendes de Andrade </a:t>
            </a:r>
            <a:r>
              <a:rPr lang="pt-BR" sz="1400" dirty="0" err="1" smtClean="0"/>
              <a:t>Schramm</a:t>
            </a:r>
            <a:r>
              <a:rPr lang="pt-BR" sz="1400" dirty="0" smtClean="0"/>
              <a:t> - Pesquisadora Fundação Oswaldo Cruz – FIOCRUZ</a:t>
            </a:r>
          </a:p>
          <a:p>
            <a:r>
              <a:rPr lang="pt-BR" sz="1400" dirty="0" smtClean="0"/>
              <a:t>Dra. Suzana de Queiros Alves - Defensora Pública na área da Saúde/DPU</a:t>
            </a:r>
          </a:p>
          <a:p>
            <a:r>
              <a:rPr lang="pt-BR" sz="1400" dirty="0" smtClean="0"/>
              <a:t>Dra. Ligia Bahia - Professora Associada da Universidade Federal do Rio de Janeiro</a:t>
            </a:r>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8" name="Picture 1" descr="F:\MONO FINAL\FloresVasoApresentação.jpg"/>
          <p:cNvPicPr>
            <a:picLocks noChangeAspect="1" noChangeArrowheads="1"/>
          </p:cNvPicPr>
          <p:nvPr/>
        </p:nvPicPr>
        <p:blipFill>
          <a:blip r:embed="rId3" cstate="print"/>
          <a:srcRect/>
          <a:stretch>
            <a:fillRect/>
          </a:stretch>
        </p:blipFill>
        <p:spPr bwMode="auto">
          <a:xfrm>
            <a:off x="7884368" y="6021288"/>
            <a:ext cx="864097" cy="648072"/>
          </a:xfrm>
          <a:prstGeom prst="rect">
            <a:avLst/>
          </a:prstGeom>
          <a:noFill/>
        </p:spPr>
      </p:pic>
      <p:pic>
        <p:nvPicPr>
          <p:cNvPr id="7" name="Picture 2" descr="C:\Users\Membro Home\Documents\AASAUDE22.05.12\APRESENTAÇÕESANABELLEMACEDOSILVA\sus-todos-usam-o-sus.jpg"/>
          <p:cNvPicPr>
            <a:picLocks noChangeAspect="1" noChangeArrowheads="1"/>
          </p:cNvPicPr>
          <p:nvPr/>
        </p:nvPicPr>
        <p:blipFill>
          <a:blip r:embed="rId4" cstate="print"/>
          <a:srcRect/>
          <a:stretch>
            <a:fillRect/>
          </a:stretch>
        </p:blipFill>
        <p:spPr bwMode="auto">
          <a:xfrm>
            <a:off x="7236296" y="332656"/>
            <a:ext cx="1466345" cy="100811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marL="0" lvl="0" indent="0" algn="just" eaLnBrk="1" hangingPunct="1">
              <a:spcBef>
                <a:spcPct val="0"/>
              </a:spcBef>
              <a:buNone/>
            </a:pPr>
            <a:r>
              <a:rPr lang="pt-BR" sz="1800" b="1" i="1" u="sng" dirty="0" smtClean="0">
                <a:latin typeface="Garamond" pitchFamily="18" charset="0"/>
                <a:ea typeface="Times New Roman" pitchFamily="18" charset="0"/>
                <a:cs typeface="Arial" pitchFamily="34" charset="0"/>
              </a:rPr>
              <a:t>Linhas de Intervenção</a:t>
            </a:r>
            <a:endParaRPr lang="pt-BR" sz="800" dirty="0" smtClean="0">
              <a:latin typeface="Arial" pitchFamily="34" charset="0"/>
              <a:cs typeface="Arial" pitchFamily="34" charset="0"/>
            </a:endParaRPr>
          </a:p>
          <a:p>
            <a:pPr marL="0" lvl="0" indent="0" algn="just">
              <a:spcBef>
                <a:spcPct val="0"/>
              </a:spcBef>
            </a:pPr>
            <a:r>
              <a:rPr lang="pt-BR" sz="1200" b="1" u="sng" dirty="0" smtClean="0">
                <a:effectLst>
                  <a:outerShdw blurRad="38100" dist="38100" dir="2700000" algn="tl">
                    <a:srgbClr val="C0C0C0"/>
                  </a:outerShdw>
                </a:effectLst>
                <a:latin typeface="Arial" pitchFamily="34" charset="0"/>
                <a:ea typeface="Times New Roman" pitchFamily="18" charset="0"/>
                <a:cs typeface="Arial" pitchFamily="34" charset="0"/>
              </a:rPr>
              <a:t>Saúde Mental</a:t>
            </a:r>
            <a:endParaRPr lang="pt-BR" sz="800" dirty="0" smtClean="0">
              <a:latin typeface="Arial" pitchFamily="34" charset="0"/>
              <a:cs typeface="Arial" pitchFamily="34" charset="0"/>
            </a:endParaRPr>
          </a:p>
          <a:p>
            <a:pPr marL="0" lvl="0" indent="0" algn="just">
              <a:spcBef>
                <a:spcPct val="0"/>
              </a:spcBef>
            </a:pPr>
            <a:r>
              <a:rPr lang="pt-BR" sz="1000" b="1" u="sng" dirty="0" err="1" smtClean="0">
                <a:latin typeface="Arial" pitchFamily="34" charset="0"/>
                <a:ea typeface="Times New Roman" pitchFamily="18" charset="0"/>
                <a:cs typeface="Arial" pitchFamily="34" charset="0"/>
              </a:rPr>
              <a:t>Desinstitucionalização</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Prevenção À Internação Compulsória </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Assistência Farmacêutica</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Terceirização/ Organizações Sociais</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Rede Saúde Mental</a:t>
            </a:r>
            <a:endParaRPr lang="pt-BR" sz="800" dirty="0" smtClean="0">
              <a:latin typeface="Arial" pitchFamily="34" charset="0"/>
              <a:cs typeface="Arial" pitchFamily="34" charset="0"/>
            </a:endParaRPr>
          </a:p>
          <a:p>
            <a:pPr marL="457200" lvl="1" indent="0" algn="just">
              <a:spcBef>
                <a:spcPct val="0"/>
              </a:spcBef>
              <a:buFontTx/>
              <a:buAutoNum type="arabicPeriod"/>
            </a:pPr>
            <a:r>
              <a:rPr lang="pt-BR" sz="1000" b="1" dirty="0" smtClean="0">
                <a:latin typeface="Arial" pitchFamily="34" charset="0"/>
                <a:ea typeface="Times New Roman" pitchFamily="18" charset="0"/>
                <a:cs typeface="Arial" pitchFamily="34" charset="0"/>
              </a:rPr>
              <a:t>Estadual</a:t>
            </a:r>
            <a:endParaRPr lang="pt-BR" sz="800" dirty="0" smtClean="0">
              <a:latin typeface="Arial" pitchFamily="34" charset="0"/>
              <a:cs typeface="Arial" pitchFamily="34" charset="0"/>
            </a:endParaRPr>
          </a:p>
          <a:p>
            <a:pPr marL="457200" lvl="1" indent="0" algn="just">
              <a:spcBef>
                <a:spcPct val="0"/>
              </a:spcBef>
              <a:buFontTx/>
              <a:buAutoNum type="arabicPeriod"/>
            </a:pPr>
            <a:r>
              <a:rPr lang="pt-BR" sz="1000" b="1" dirty="0" smtClean="0">
                <a:latin typeface="Arial" pitchFamily="34" charset="0"/>
                <a:ea typeface="Times New Roman" pitchFamily="18" charset="0"/>
                <a:cs typeface="Arial" pitchFamily="34" charset="0"/>
              </a:rPr>
              <a:t>Municipal</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Regulação de Saúde Mental</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Unidades de Saúde Mental</a:t>
            </a:r>
            <a:endParaRPr lang="pt-BR" sz="800" dirty="0" smtClean="0">
              <a:latin typeface="Arial" pitchFamily="34" charset="0"/>
              <a:cs typeface="Arial" pitchFamily="34" charset="0"/>
            </a:endParaRPr>
          </a:p>
          <a:p>
            <a:pPr marL="457200" lvl="1" indent="0" algn="just">
              <a:spcBef>
                <a:spcPct val="0"/>
              </a:spcBef>
              <a:buFontTx/>
              <a:buAutoNum type="arabicPeriod"/>
            </a:pPr>
            <a:r>
              <a:rPr lang="pt-BR" sz="1000" b="1" dirty="0" smtClean="0">
                <a:latin typeface="Arial" pitchFamily="34" charset="0"/>
                <a:ea typeface="Times New Roman" pitchFamily="18" charset="0"/>
                <a:cs typeface="Arial" pitchFamily="34" charset="0"/>
              </a:rPr>
              <a:t>Hospitais</a:t>
            </a:r>
            <a:endParaRPr lang="pt-BR" sz="800" dirty="0" smtClean="0">
              <a:latin typeface="Arial" pitchFamily="34" charset="0"/>
              <a:cs typeface="Arial" pitchFamily="34" charset="0"/>
            </a:endParaRPr>
          </a:p>
          <a:p>
            <a:pPr marL="914400" lvl="2" indent="0" algn="just">
              <a:spcBef>
                <a:spcPct val="0"/>
              </a:spcBef>
              <a:buFontTx/>
              <a:buAutoNum type="alphaLcPeriod"/>
            </a:pPr>
            <a:r>
              <a:rPr lang="pt-BR" sz="1000" b="1" dirty="0" smtClean="0">
                <a:latin typeface="Arial" pitchFamily="34" charset="0"/>
                <a:ea typeface="Times New Roman" pitchFamily="18" charset="0"/>
                <a:cs typeface="Arial" pitchFamily="34" charset="0"/>
              </a:rPr>
              <a:t>Emergências psiquiátricas em hospitais gerais</a:t>
            </a:r>
            <a:endParaRPr lang="pt-BR" sz="800" dirty="0" smtClean="0">
              <a:latin typeface="Arial" pitchFamily="34" charset="0"/>
              <a:cs typeface="Arial" pitchFamily="34" charset="0"/>
            </a:endParaRPr>
          </a:p>
          <a:p>
            <a:pPr marL="914400" lvl="2" indent="0" algn="just">
              <a:spcBef>
                <a:spcPct val="0"/>
              </a:spcBef>
              <a:buFontTx/>
              <a:buAutoNum type="alphaLcPeriod"/>
            </a:pPr>
            <a:r>
              <a:rPr lang="pt-BR" sz="1000" b="1" dirty="0" smtClean="0">
                <a:latin typeface="Arial" pitchFamily="34" charset="0"/>
                <a:ea typeface="Times New Roman" pitchFamily="18" charset="0"/>
                <a:cs typeface="Arial" pitchFamily="34" charset="0"/>
              </a:rPr>
              <a:t>Emergências Clínicas em Hospitais Psiquiátricos</a:t>
            </a:r>
            <a:endParaRPr lang="pt-BR" sz="800" dirty="0" smtClean="0">
              <a:latin typeface="Arial" pitchFamily="34" charset="0"/>
              <a:cs typeface="Arial" pitchFamily="34" charset="0"/>
            </a:endParaRPr>
          </a:p>
          <a:p>
            <a:pPr marL="914400" lvl="2" indent="0" algn="just">
              <a:spcBef>
                <a:spcPct val="0"/>
              </a:spcBef>
              <a:buFontTx/>
              <a:buAutoNum type="alphaLcPeriod"/>
            </a:pPr>
            <a:r>
              <a:rPr lang="pt-BR" sz="1000" b="1" dirty="0" err="1" smtClean="0">
                <a:latin typeface="Arial" pitchFamily="34" charset="0"/>
                <a:ea typeface="Times New Roman" pitchFamily="18" charset="0"/>
                <a:cs typeface="Arial" pitchFamily="34" charset="0"/>
              </a:rPr>
              <a:t>AIHs</a:t>
            </a:r>
            <a:r>
              <a:rPr lang="pt-BR" sz="1000" b="1" dirty="0" smtClean="0">
                <a:latin typeface="Arial" pitchFamily="34" charset="0"/>
                <a:ea typeface="Times New Roman" pitchFamily="18" charset="0"/>
                <a:cs typeface="Arial" pitchFamily="34" charset="0"/>
              </a:rPr>
              <a:t> Psiquiátricas</a:t>
            </a:r>
            <a:endParaRPr lang="pt-BR" sz="800" dirty="0" smtClean="0">
              <a:latin typeface="Arial" pitchFamily="34" charset="0"/>
              <a:cs typeface="Arial" pitchFamily="34" charset="0"/>
            </a:endParaRPr>
          </a:p>
          <a:p>
            <a:pPr marL="914400" lvl="2" indent="0" algn="just">
              <a:spcBef>
                <a:spcPct val="0"/>
              </a:spcBef>
              <a:buFontTx/>
              <a:buAutoNum type="alphaLcPeriod"/>
            </a:pPr>
            <a:r>
              <a:rPr lang="pt-BR" sz="1000" b="1" dirty="0" smtClean="0">
                <a:latin typeface="Arial" pitchFamily="34" charset="0"/>
                <a:ea typeface="Times New Roman" pitchFamily="18" charset="0"/>
                <a:cs typeface="Arial" pitchFamily="34" charset="0"/>
              </a:rPr>
              <a:t>Regulação de Leitos psiquiátricos</a:t>
            </a:r>
            <a:endParaRPr lang="pt-BR" sz="800" dirty="0" smtClean="0">
              <a:latin typeface="Arial" pitchFamily="34" charset="0"/>
              <a:cs typeface="Arial" pitchFamily="34" charset="0"/>
            </a:endParaRPr>
          </a:p>
          <a:p>
            <a:pPr marL="457200" lvl="1" indent="0" algn="just">
              <a:spcBef>
                <a:spcPct val="0"/>
              </a:spcBef>
              <a:buFontTx/>
              <a:buAutoNum type="arabicPeriod"/>
            </a:pPr>
            <a:r>
              <a:rPr lang="pt-BR" sz="1000" b="1" dirty="0" smtClean="0">
                <a:latin typeface="Arial" pitchFamily="34" charset="0"/>
                <a:ea typeface="Times New Roman" pitchFamily="18" charset="0"/>
                <a:cs typeface="Arial" pitchFamily="34" charset="0"/>
              </a:rPr>
              <a:t>CAPS</a:t>
            </a:r>
            <a:endParaRPr lang="pt-BR" sz="800" dirty="0" smtClean="0">
              <a:latin typeface="Arial" pitchFamily="34" charset="0"/>
              <a:cs typeface="Arial" pitchFamily="34" charset="0"/>
            </a:endParaRPr>
          </a:p>
          <a:p>
            <a:pPr marL="457200" lvl="1" indent="0" algn="just">
              <a:spcBef>
                <a:spcPct val="0"/>
              </a:spcBef>
              <a:buFontTx/>
              <a:buAutoNum type="arabicPeriod"/>
            </a:pPr>
            <a:r>
              <a:rPr lang="pt-BR" sz="1000" b="1" dirty="0" smtClean="0">
                <a:latin typeface="Arial" pitchFamily="34" charset="0"/>
                <a:ea typeface="Times New Roman" pitchFamily="18" charset="0"/>
                <a:cs typeface="Arial" pitchFamily="34" charset="0"/>
              </a:rPr>
              <a:t>Residências Terapêuticas</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Ambulatórios</a:t>
            </a:r>
            <a:endParaRPr lang="pt-BR" sz="800" dirty="0" smtClean="0">
              <a:latin typeface="Arial" pitchFamily="34" charset="0"/>
              <a:cs typeface="Arial" pitchFamily="34" charset="0"/>
            </a:endParaRPr>
          </a:p>
          <a:p>
            <a:pPr marL="0" lvl="0" indent="0" algn="just">
              <a:spcBef>
                <a:spcPct val="0"/>
              </a:spcBef>
            </a:pPr>
            <a:r>
              <a:rPr lang="pt-BR" sz="1000" b="1" u="sng" dirty="0" err="1" smtClean="0">
                <a:latin typeface="Arial" pitchFamily="34" charset="0"/>
                <a:ea typeface="Times New Roman" pitchFamily="18" charset="0"/>
                <a:cs typeface="Arial" pitchFamily="34" charset="0"/>
              </a:rPr>
              <a:t>Drogadição</a:t>
            </a:r>
            <a:endParaRPr lang="pt-BR" sz="800" dirty="0" smtClean="0">
              <a:latin typeface="Arial" pitchFamily="34" charset="0"/>
              <a:cs typeface="Arial" pitchFamily="34" charset="0"/>
            </a:endParaRPr>
          </a:p>
          <a:p>
            <a:pPr marL="457200" lvl="1" indent="0" algn="just">
              <a:spcBef>
                <a:spcPct val="0"/>
              </a:spcBef>
              <a:buFontTx/>
              <a:buAutoNum type="arabicPeriod"/>
            </a:pPr>
            <a:r>
              <a:rPr lang="pt-BR" sz="1000" b="1" dirty="0" smtClean="0">
                <a:latin typeface="Arial" pitchFamily="34" charset="0"/>
                <a:ea typeface="Times New Roman" pitchFamily="18" charset="0"/>
                <a:cs typeface="Arial" pitchFamily="34" charset="0"/>
              </a:rPr>
              <a:t>Política de Atendimento </a:t>
            </a:r>
            <a:endParaRPr lang="pt-BR" sz="800" dirty="0" smtClean="0">
              <a:latin typeface="Arial" pitchFamily="34" charset="0"/>
              <a:cs typeface="Arial" pitchFamily="34" charset="0"/>
            </a:endParaRPr>
          </a:p>
          <a:p>
            <a:pPr marL="457200" lvl="1" indent="0" algn="just">
              <a:spcBef>
                <a:spcPct val="0"/>
              </a:spcBef>
              <a:buFontTx/>
              <a:buAutoNum type="arabicPeriod"/>
            </a:pPr>
            <a:r>
              <a:rPr lang="pt-BR" sz="1000" b="1" dirty="0" smtClean="0">
                <a:latin typeface="Arial" pitchFamily="34" charset="0"/>
                <a:cs typeface="Arial" pitchFamily="34" charset="0"/>
              </a:rPr>
              <a:t>Consultórios na Rua, CAPS AD</a:t>
            </a:r>
            <a:endParaRPr lang="pt-BR" sz="800" dirty="0" smtClean="0">
              <a:latin typeface="Arial" pitchFamily="34" charset="0"/>
              <a:cs typeface="Arial" pitchFamily="34" charset="0"/>
            </a:endParaRPr>
          </a:p>
          <a:p>
            <a:pPr marL="457200" lvl="1" indent="0" algn="just">
              <a:spcBef>
                <a:spcPct val="0"/>
              </a:spcBef>
              <a:buFontTx/>
              <a:buAutoNum type="arabicPeriod"/>
            </a:pPr>
            <a:r>
              <a:rPr lang="pt-BR" sz="1000" b="1" dirty="0" smtClean="0">
                <a:latin typeface="Arial" pitchFamily="34" charset="0"/>
                <a:ea typeface="Times New Roman" pitchFamily="18" charset="0"/>
                <a:cs typeface="Arial" pitchFamily="34" charset="0"/>
              </a:rPr>
              <a:t>CRACK</a:t>
            </a:r>
            <a:endParaRPr lang="pt-BR" sz="800" dirty="0" smtClean="0">
              <a:latin typeface="Arial" pitchFamily="34" charset="0"/>
              <a:cs typeface="Arial" pitchFamily="34" charset="0"/>
            </a:endParaRPr>
          </a:p>
          <a:p>
            <a:pPr marL="457200" lvl="1" indent="0" algn="just">
              <a:spcBef>
                <a:spcPct val="0"/>
              </a:spcBef>
              <a:buFontTx/>
              <a:buAutoNum type="arabicPeriod"/>
            </a:pPr>
            <a:r>
              <a:rPr lang="pt-BR" sz="1000" b="1" dirty="0" smtClean="0">
                <a:latin typeface="Arial" pitchFamily="34" charset="0"/>
                <a:ea typeface="Times New Roman" pitchFamily="18" charset="0"/>
                <a:cs typeface="Arial" pitchFamily="34" charset="0"/>
              </a:rPr>
              <a:t>Abrigos para adultos</a:t>
            </a:r>
            <a:endParaRPr lang="pt-BR" sz="800" dirty="0" smtClean="0">
              <a:latin typeface="Arial" pitchFamily="34" charset="0"/>
              <a:cs typeface="Arial" pitchFamily="34" charset="0"/>
            </a:endParaRPr>
          </a:p>
          <a:p>
            <a:pPr marL="457200" lvl="1" indent="0" algn="just">
              <a:spcBef>
                <a:spcPct val="0"/>
              </a:spcBef>
              <a:buFontTx/>
              <a:buAutoNum type="arabicPeriod"/>
            </a:pPr>
            <a:r>
              <a:rPr lang="pt-BR" sz="1000" b="1" dirty="0" smtClean="0">
                <a:latin typeface="Arial" pitchFamily="34" charset="0"/>
                <a:ea typeface="Times New Roman" pitchFamily="18" charset="0"/>
                <a:cs typeface="Arial" pitchFamily="34" charset="0"/>
              </a:rPr>
              <a:t>Álcool</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Internações Involuntárias</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Políticas Públicas Especializadas: </a:t>
            </a:r>
            <a:endParaRPr lang="pt-BR" sz="800" dirty="0" smtClean="0">
              <a:latin typeface="Arial" pitchFamily="34" charset="0"/>
              <a:cs typeface="Arial" pitchFamily="34" charset="0"/>
            </a:endParaRPr>
          </a:p>
          <a:p>
            <a:pPr marL="457200" lvl="1" indent="0" algn="just">
              <a:spcBef>
                <a:spcPct val="0"/>
              </a:spcBef>
              <a:buFontTx/>
              <a:buAutoNum type="arabicPeriod"/>
            </a:pPr>
            <a:r>
              <a:rPr lang="pt-BR" sz="1000" b="1" dirty="0" smtClean="0">
                <a:latin typeface="Arial" pitchFamily="34" charset="0"/>
                <a:ea typeface="Times New Roman" pitchFamily="18" charset="0"/>
                <a:cs typeface="Arial" pitchFamily="34" charset="0"/>
              </a:rPr>
              <a:t>Autismo Grave</a:t>
            </a:r>
            <a:endParaRPr lang="pt-BR" sz="800" dirty="0" smtClean="0">
              <a:latin typeface="Arial" pitchFamily="34" charset="0"/>
              <a:cs typeface="Arial" pitchFamily="34" charset="0"/>
            </a:endParaRPr>
          </a:p>
          <a:p>
            <a:pPr marL="457200" lvl="1" indent="0" algn="just">
              <a:spcBef>
                <a:spcPct val="0"/>
              </a:spcBef>
              <a:buFontTx/>
              <a:buAutoNum type="arabicPeriod"/>
            </a:pPr>
            <a:r>
              <a:rPr lang="pt-BR" sz="1000" b="1" dirty="0" smtClean="0">
                <a:latin typeface="Arial" pitchFamily="34" charset="0"/>
                <a:ea typeface="Times New Roman" pitchFamily="18" charset="0"/>
                <a:cs typeface="Arial" pitchFamily="34" charset="0"/>
              </a:rPr>
              <a:t>Atendimento Especializado Para Portadores De Deficiência Auditiva E Libras</a:t>
            </a:r>
            <a:endParaRPr lang="pt-BR" sz="800" dirty="0" smtClean="0">
              <a:latin typeface="Arial" pitchFamily="34" charset="0"/>
              <a:cs typeface="Arial" pitchFamily="34" charset="0"/>
            </a:endParaRPr>
          </a:p>
          <a:p>
            <a:pPr marL="457200" lvl="1" indent="0" algn="just">
              <a:spcBef>
                <a:spcPct val="0"/>
              </a:spcBef>
              <a:buFontTx/>
              <a:buAutoNum type="arabicPeriod"/>
            </a:pPr>
            <a:r>
              <a:rPr lang="pt-BR" sz="1000" b="1" dirty="0" smtClean="0">
                <a:latin typeface="Arial" pitchFamily="34" charset="0"/>
                <a:ea typeface="Times New Roman" pitchFamily="18" charset="0"/>
                <a:cs typeface="Arial" pitchFamily="34" charset="0"/>
              </a:rPr>
              <a:t>Famílias Marcadas Pela Violência Doméstica Em Decorrência De Uso De Álcool E Outras Drogas</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 </a:t>
            </a:r>
            <a:endParaRPr lang="pt-BR" sz="2000" dirty="0" smtClean="0"/>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3" cstate="print"/>
          <a:srcRect/>
          <a:stretch>
            <a:fillRect/>
          </a:stretch>
        </p:blipFill>
        <p:spPr bwMode="auto">
          <a:xfrm>
            <a:off x="7092280" y="163658"/>
            <a:ext cx="1584176" cy="124911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marL="0" lvl="0" indent="0" algn="just">
              <a:spcBef>
                <a:spcPct val="0"/>
              </a:spcBef>
            </a:pPr>
            <a:r>
              <a:rPr lang="pt-BR" sz="1200" b="1" u="sng" dirty="0" smtClean="0">
                <a:effectLst>
                  <a:outerShdw blurRad="38100" dist="38100" dir="2700000" algn="tl">
                    <a:srgbClr val="C0C0C0"/>
                  </a:outerShdw>
                </a:effectLst>
                <a:latin typeface="Arial" pitchFamily="34" charset="0"/>
                <a:ea typeface="Times New Roman" pitchFamily="18" charset="0"/>
                <a:cs typeface="Arial" pitchFamily="34" charset="0"/>
              </a:rPr>
              <a:t>Saúde Prisional</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PNAISP</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Financiamento – Repasses do SUS / Incentivo para Atenção à Saúde </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Atenção à Saúde do Grupo LGBT</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Controle Social</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Transporte para Atendimento de Saúde</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Acessibilidade à Atenção Especializada</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Recursos Humanos na Saúde Prisional</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Saúde Mental e </a:t>
            </a:r>
            <a:r>
              <a:rPr lang="pt-BR" sz="1000" b="1" dirty="0" err="1" smtClean="0">
                <a:latin typeface="Arial" pitchFamily="34" charset="0"/>
                <a:ea typeface="Times New Roman" pitchFamily="18" charset="0"/>
                <a:cs typeface="Arial" pitchFamily="34" charset="0"/>
              </a:rPr>
              <a:t>Desinstitucionalização</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Dependência Química (Álcool e Drogas)</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Infraestrutura Hospitalar</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Assistência Farmacêutica (Medicamentos e Vacinas)</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Programas Especiais DST-AIDS</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Tuberculose </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Hipertensão/ Diabetes/ Saúde Bucal/ Dermatologia Sanitária e Hanseníase/ Saúde da Mulher/ Controle de Vetores/ Vigilância Sanitária</a:t>
            </a:r>
            <a:endParaRPr lang="pt-BR" sz="800" dirty="0" smtClean="0">
              <a:latin typeface="Arial" pitchFamily="34" charset="0"/>
              <a:cs typeface="Arial" pitchFamily="34" charset="0"/>
            </a:endParaRPr>
          </a:p>
          <a:p>
            <a:pPr marL="457200" lvl="1" indent="0" algn="just">
              <a:spcBef>
                <a:spcPct val="0"/>
              </a:spcBef>
              <a:buSzPct val="100000"/>
              <a:buFontTx/>
              <a:buAutoNum type="arabicPeriod"/>
            </a:pPr>
            <a:r>
              <a:rPr lang="pt-BR" sz="1000" b="1" dirty="0" smtClean="0">
                <a:latin typeface="Arial" pitchFamily="34" charset="0"/>
                <a:ea typeface="Times New Roman" pitchFamily="18" charset="0"/>
                <a:cs typeface="Arial" pitchFamily="34" charset="0"/>
              </a:rPr>
              <a:t>Regulação de Atendimentos</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Unidades Prisionais/ Saúde Legal</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Unidades de Saúde Prisional</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Recursos Humanos no Sistema Prisional</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Terceirização/ Organizações Sociais</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Regulação no Sistema Prisional</a:t>
            </a:r>
            <a:endParaRPr lang="pt-BR" sz="800" dirty="0" smtClean="0">
              <a:latin typeface="Arial" pitchFamily="34" charset="0"/>
              <a:cs typeface="Arial" pitchFamily="34" charset="0"/>
            </a:endParaRPr>
          </a:p>
          <a:p>
            <a:pPr marL="0" lvl="0" indent="0" algn="just">
              <a:spcBef>
                <a:spcPct val="0"/>
              </a:spcBef>
            </a:pPr>
            <a:r>
              <a:rPr lang="pt-BR" sz="1000" b="1" u="sng" dirty="0" smtClean="0">
                <a:latin typeface="Arial" pitchFamily="34" charset="0"/>
                <a:ea typeface="Times New Roman" pitchFamily="18" charset="0"/>
                <a:cs typeface="Arial" pitchFamily="34" charset="0"/>
              </a:rPr>
              <a:t>Saúde Prisional MATERNO INFANTIL</a:t>
            </a:r>
            <a:endParaRPr lang="pt-BR" sz="2000" dirty="0" smtClean="0"/>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3" cstate="print"/>
          <a:srcRect/>
          <a:stretch>
            <a:fillRect/>
          </a:stretch>
        </p:blipFill>
        <p:spPr bwMode="auto">
          <a:xfrm>
            <a:off x="7092280" y="163658"/>
            <a:ext cx="1584176" cy="1249118"/>
          </a:xfrm>
          <a:prstGeom prst="rect">
            <a:avLst/>
          </a:prstGeom>
          <a:noFill/>
        </p:spPr>
      </p:pic>
      <p:pic>
        <p:nvPicPr>
          <p:cNvPr id="8" name="Picture 1" descr="F:\MONO FINAL\FloresVasoApresentação.jpg"/>
          <p:cNvPicPr>
            <a:picLocks noChangeAspect="1" noChangeArrowheads="1"/>
          </p:cNvPicPr>
          <p:nvPr/>
        </p:nvPicPr>
        <p:blipFill>
          <a:blip r:embed="rId4" cstate="print"/>
          <a:srcRect/>
          <a:stretch>
            <a:fillRect/>
          </a:stretch>
        </p:blipFill>
        <p:spPr bwMode="auto">
          <a:xfrm>
            <a:off x="7884368" y="6021288"/>
            <a:ext cx="864097" cy="64807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r>
              <a:rPr lang="pt-BR" sz="2000" dirty="0" err="1" smtClean="0"/>
              <a:t>ACPs</a:t>
            </a:r>
            <a:r>
              <a:rPr lang="pt-BR" sz="2000" dirty="0" smtClean="0"/>
              <a:t>  Saúde Mental e Saúde Prisional</a:t>
            </a:r>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3" cstate="print"/>
          <a:srcRect/>
          <a:stretch>
            <a:fillRect/>
          </a:stretch>
        </p:blipFill>
        <p:spPr bwMode="auto">
          <a:xfrm>
            <a:off x="7092280" y="163658"/>
            <a:ext cx="1584176" cy="1249118"/>
          </a:xfrm>
          <a:prstGeom prst="rect">
            <a:avLst/>
          </a:prstGeom>
          <a:noFill/>
        </p:spPr>
      </p:pic>
      <p:graphicFrame>
        <p:nvGraphicFramePr>
          <p:cNvPr id="7" name="Tabela 6"/>
          <p:cNvGraphicFramePr>
            <a:graphicFrameLocks noGrp="1"/>
          </p:cNvGraphicFramePr>
          <p:nvPr/>
        </p:nvGraphicFramePr>
        <p:xfrm>
          <a:off x="1043608" y="2276866"/>
          <a:ext cx="7344816" cy="3960446"/>
        </p:xfrm>
        <a:graphic>
          <a:graphicData uri="http://schemas.openxmlformats.org/drawingml/2006/table">
            <a:tbl>
              <a:tblPr/>
              <a:tblGrid>
                <a:gridCol w="2394502"/>
                <a:gridCol w="3048425"/>
                <a:gridCol w="1901889"/>
              </a:tblGrid>
              <a:tr h="304695">
                <a:tc>
                  <a:txBody>
                    <a:bodyPr/>
                    <a:lstStyle/>
                    <a:p>
                      <a:pPr algn="l">
                        <a:spcAft>
                          <a:spcPts val="0"/>
                        </a:spcAft>
                      </a:pPr>
                      <a:r>
                        <a:rPr lang="pt-BR" sz="1200" b="1" dirty="0">
                          <a:latin typeface="Calibri"/>
                          <a:ea typeface="Times New Roman"/>
                        </a:rPr>
                        <a:t>Número do Processo </a:t>
                      </a:r>
                      <a:endParaRPr lang="pt-BR" sz="800" dirty="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1200" b="1">
                          <a:latin typeface="Calibri"/>
                          <a:ea typeface="Times New Roman"/>
                        </a:rPr>
                        <a:t>Objeto </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1200" b="1">
                          <a:latin typeface="Calibri"/>
                          <a:ea typeface="Times New Roman"/>
                        </a:rPr>
                        <a:t>Vara </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695">
                <a:tc>
                  <a:txBody>
                    <a:bodyPr/>
                    <a:lstStyle/>
                    <a:p>
                      <a:pPr algn="l">
                        <a:spcAft>
                          <a:spcPts val="0"/>
                        </a:spcAft>
                      </a:pPr>
                      <a:r>
                        <a:rPr lang="pt-BR" sz="800" b="1">
                          <a:latin typeface="Calibri"/>
                          <a:ea typeface="Times New Roman"/>
                        </a:rPr>
                        <a:t>0023154866.2014.8.19.0001</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ACP PAM RODOLFO ROCCO</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9ª Vara de Fazenda Pública</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695">
                <a:tc>
                  <a:txBody>
                    <a:bodyPr/>
                    <a:lstStyle/>
                    <a:p>
                      <a:pPr algn="l">
                        <a:spcAft>
                          <a:spcPts val="0"/>
                        </a:spcAft>
                      </a:pPr>
                      <a:r>
                        <a:rPr lang="pt-BR" sz="800" b="1">
                          <a:latin typeface="Calibri"/>
                          <a:ea typeface="Times New Roman"/>
                        </a:rPr>
                        <a:t>0063484-93.2014.8.19.0001</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ACP Transporte Penitenciário</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8ª Vara de Fazenda Pública</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695">
                <a:tc>
                  <a:txBody>
                    <a:bodyPr/>
                    <a:lstStyle/>
                    <a:p>
                      <a:pPr algn="l">
                        <a:spcAft>
                          <a:spcPts val="0"/>
                        </a:spcAft>
                      </a:pPr>
                      <a:r>
                        <a:rPr lang="pt-BR" sz="800" b="1">
                          <a:latin typeface="Calibri"/>
                          <a:ea typeface="Times New Roman"/>
                        </a:rPr>
                        <a:t>0124894.55.2014.8.19.0001</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ACP UPA Hospital Hamilton Agostinho                          </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10ª Vara de Fazenda Pública</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695">
                <a:tc>
                  <a:txBody>
                    <a:bodyPr/>
                    <a:lstStyle/>
                    <a:p>
                      <a:pPr algn="l">
                        <a:spcAft>
                          <a:spcPts val="0"/>
                        </a:spcAft>
                      </a:pPr>
                      <a:r>
                        <a:rPr lang="pt-BR" sz="800" b="1">
                          <a:latin typeface="Calibri"/>
                          <a:ea typeface="Times New Roman"/>
                        </a:rPr>
                        <a:t>0051047.83.2015.8.19.0001</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ACP Regulação – SEAP- SUS-SEAP</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15ª Vara de Fazenda</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695">
                <a:tc>
                  <a:txBody>
                    <a:bodyPr/>
                    <a:lstStyle/>
                    <a:p>
                      <a:pPr algn="l">
                        <a:spcAft>
                          <a:spcPts val="0"/>
                        </a:spcAft>
                      </a:pPr>
                      <a:r>
                        <a:rPr lang="pt-BR" sz="800" b="1">
                          <a:latin typeface="Calibri"/>
                          <a:ea typeface="Times New Roman"/>
                        </a:rPr>
                        <a:t>0350693-19.2014.8.19.0001</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ACP REPASSES – SEAP - PRESTACIONAL</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6ª Vara de Fazenda Pública</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695">
                <a:tc>
                  <a:txBody>
                    <a:bodyPr/>
                    <a:lstStyle/>
                    <a:p>
                      <a:pPr algn="l">
                        <a:spcAft>
                          <a:spcPts val="0"/>
                        </a:spcAft>
                      </a:pPr>
                      <a:r>
                        <a:rPr lang="pt-BR" sz="800" b="1">
                          <a:latin typeface="Calibri"/>
                          <a:ea typeface="Times New Roman"/>
                        </a:rPr>
                        <a:t>0504694.59.2014.8.19.0001</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ACP HOSPITAL ROBERTO MEDEIROS </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8ª Vara de Fazenda</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695">
                <a:tc>
                  <a:txBody>
                    <a:bodyPr/>
                    <a:lstStyle/>
                    <a:p>
                      <a:pPr algn="l">
                        <a:spcAft>
                          <a:spcPts val="0"/>
                        </a:spcAft>
                      </a:pPr>
                      <a:r>
                        <a:rPr lang="pt-BR" sz="800" b="1">
                          <a:latin typeface="Calibri"/>
                          <a:ea typeface="Times New Roman"/>
                        </a:rPr>
                        <a:t>0074431-12.2014.8.19.0001</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ACP Clínica Santa Alice </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13ª Vara de Fazenda Pública</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695">
                <a:tc>
                  <a:txBody>
                    <a:bodyPr/>
                    <a:lstStyle/>
                    <a:p>
                      <a:pPr algn="l">
                        <a:spcAft>
                          <a:spcPts val="0"/>
                        </a:spcAft>
                      </a:pPr>
                      <a:r>
                        <a:rPr lang="pt-BR" sz="800" b="1">
                          <a:latin typeface="Calibri"/>
                          <a:ea typeface="Times New Roman"/>
                        </a:rPr>
                        <a:t>0348366.72.2012.8.19.0001</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ACP Heitor Carrilho</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7ª Vara de Fazenda Pública</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695">
                <a:tc>
                  <a:txBody>
                    <a:bodyPr/>
                    <a:lstStyle/>
                    <a:p>
                      <a:pPr algn="l">
                        <a:spcAft>
                          <a:spcPts val="0"/>
                        </a:spcAft>
                      </a:pPr>
                      <a:r>
                        <a:rPr lang="pt-BR" sz="800" b="1">
                          <a:latin typeface="Calibri"/>
                          <a:ea typeface="Times New Roman"/>
                        </a:rPr>
                        <a:t>0209237.52.2012.8.19.0001</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ACP Clínica das Amendoeiras </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14ª Vara de Fazenda Pública </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695">
                <a:tc>
                  <a:txBody>
                    <a:bodyPr/>
                    <a:lstStyle/>
                    <a:p>
                      <a:pPr algn="l">
                        <a:spcAft>
                          <a:spcPts val="0"/>
                        </a:spcAft>
                      </a:pPr>
                      <a:r>
                        <a:rPr lang="pt-BR" sz="800" b="1">
                          <a:latin typeface="Calibri"/>
                          <a:ea typeface="Times New Roman"/>
                        </a:rPr>
                        <a:t>0404949-77.2012.8.19.0001</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ACP Tuberculose - SEAP.</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5ª Vara de Fazenda Pública </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695">
                <a:tc>
                  <a:txBody>
                    <a:bodyPr/>
                    <a:lstStyle/>
                    <a:p>
                      <a:pPr algn="l">
                        <a:spcAft>
                          <a:spcPts val="0"/>
                        </a:spcAft>
                      </a:pPr>
                      <a:r>
                        <a:rPr lang="pt-BR" sz="800" b="1">
                          <a:latin typeface="Calibri"/>
                          <a:ea typeface="Times New Roman"/>
                        </a:rPr>
                        <a:t>0439497-94.2013.8.19.0001                     </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ACP Instituto Francisco Espínola </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8ª Vara de Fazenda Pública</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106">
                <a:tc>
                  <a:txBody>
                    <a:bodyPr/>
                    <a:lstStyle/>
                    <a:p>
                      <a:pPr algn="l">
                        <a:spcAft>
                          <a:spcPts val="0"/>
                        </a:spcAft>
                      </a:pPr>
                      <a:r>
                        <a:rPr lang="pt-BR" sz="800" b="1" dirty="0">
                          <a:latin typeface="Calibri"/>
                          <a:ea typeface="Times New Roman"/>
                        </a:rPr>
                        <a:t>014154412.2016.8.19.0001</a:t>
                      </a:r>
                      <a:endParaRPr lang="pt-BR" sz="800" dirty="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a:latin typeface="Calibri"/>
                          <a:ea typeface="Times New Roman"/>
                        </a:rPr>
                        <a:t>ACP improbidade Omissao repasses recursos da saúde prisional </a:t>
                      </a:r>
                      <a:endParaRPr lang="pt-BR" sz="80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pt-BR" sz="900" dirty="0">
                          <a:latin typeface="Calibri"/>
                          <a:ea typeface="Times New Roman"/>
                        </a:rPr>
                        <a:t>7ª Vara de Fazenda Pública </a:t>
                      </a:r>
                      <a:endParaRPr lang="pt-BR" sz="800" dirty="0">
                        <a:latin typeface="Times New Roman"/>
                        <a:ea typeface="Times New Roman"/>
                      </a:endParaRPr>
                    </a:p>
                  </a:txBody>
                  <a:tcPr marL="57691" marR="57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algn="just"/>
            <a:r>
              <a:rPr lang="pt-BR" sz="1600" dirty="0" smtClean="0"/>
              <a:t>Foram realizadas inspeções em todos os hospitais psiquiátricos do SUS situados no Município do Rio de Janeiro, para garantia do direito fundamental a saúde dos internos. Em consequência das péssimas condições de atendimento verificadas, foram propostas ações civis públicas, com consequente  fechamento de hospitais psiquiátricos conveniados no município do rio de janeiro, ante a precariedade de suas condições de (</a:t>
            </a:r>
            <a:r>
              <a:rPr lang="pt-BR" sz="1600" dirty="0" err="1" smtClean="0"/>
              <a:t>des</a:t>
            </a:r>
            <a:r>
              <a:rPr lang="pt-BR" sz="1600" dirty="0" smtClean="0"/>
              <a:t>) atendimento. SEIS hospitais psiquiátricos  foram fechados em quatro anos de titularidade na </a:t>
            </a:r>
            <a:r>
              <a:rPr lang="pt-BR" sz="1600" dirty="0" err="1" smtClean="0"/>
              <a:t>3ªPJ</a:t>
            </a:r>
            <a:r>
              <a:rPr lang="pt-BR" sz="1600" dirty="0" smtClean="0"/>
              <a:t>, sendo : 04 hospitais conveniados, um hospital penal estadual, um hospital conveniado encontra-se , ainda, em vias de fechamento. DOIS dos hospitais </a:t>
            </a:r>
            <a:r>
              <a:rPr lang="pt-BR" sz="1600" dirty="0" err="1" smtClean="0"/>
              <a:t>pisiquiátricos</a:t>
            </a:r>
            <a:r>
              <a:rPr lang="pt-BR" sz="1600" dirty="0" smtClean="0"/>
              <a:t> foram encerrados através de intervenção extrajudicial exclusiva (no âmbito de </a:t>
            </a:r>
            <a:r>
              <a:rPr lang="pt-BR" sz="1600" dirty="0" err="1" smtClean="0"/>
              <a:t>ICs</a:t>
            </a:r>
            <a:r>
              <a:rPr lang="pt-BR" sz="1600" dirty="0" smtClean="0"/>
              <a:t> instaurados para cada um deles), após inspeções e reuniões sistemáticas com as unidades hospitalares e setores de </a:t>
            </a:r>
            <a:r>
              <a:rPr lang="pt-BR" sz="1600" dirty="0" err="1" smtClean="0"/>
              <a:t>desinst</a:t>
            </a:r>
            <a:r>
              <a:rPr lang="pt-BR" sz="1600" dirty="0" smtClean="0"/>
              <a:t> das secretarias estadual e municipal de saúde.  QUATRO do hospitais psiquiátricos foram fechados no curso das </a:t>
            </a:r>
            <a:r>
              <a:rPr lang="pt-BR" sz="1600" dirty="0" err="1" smtClean="0"/>
              <a:t>ACPs</a:t>
            </a:r>
            <a:r>
              <a:rPr lang="pt-BR" sz="1600" dirty="0" smtClean="0"/>
              <a:t> propostas. Houve transferência ( </a:t>
            </a:r>
            <a:r>
              <a:rPr lang="pt-BR" sz="1600" dirty="0" err="1" smtClean="0"/>
              <a:t>transinstitucionalização</a:t>
            </a:r>
            <a:r>
              <a:rPr lang="pt-BR" sz="1600" dirty="0" smtClean="0"/>
              <a:t>) dos pacientes dos hospitais fechados para dois hospitais da rede própria do Município (hospitais </a:t>
            </a:r>
            <a:r>
              <a:rPr lang="pt-BR" sz="1600" dirty="0" err="1" smtClean="0"/>
              <a:t>Nise</a:t>
            </a:r>
            <a:r>
              <a:rPr lang="pt-BR" sz="1600" dirty="0" smtClean="0"/>
              <a:t> da Silveira e Juliano Moreira, já inspecionados recentemente em abril de 2016), bem como diversas </a:t>
            </a:r>
            <a:r>
              <a:rPr lang="pt-BR" sz="1600" dirty="0" err="1" smtClean="0"/>
              <a:t>desinstitucionalizações</a:t>
            </a:r>
            <a:r>
              <a:rPr lang="pt-BR" sz="1600" dirty="0" smtClean="0"/>
              <a:t> para dispositivos não hospitalares, como as residências terapêuticas.</a:t>
            </a:r>
          </a:p>
          <a:p>
            <a:r>
              <a:rPr lang="pt-BR" sz="2000" dirty="0" smtClean="0"/>
              <a:t> </a:t>
            </a:r>
          </a:p>
          <a:p>
            <a:endParaRPr lang="pt-BR" sz="2000" dirty="0" smtClean="0"/>
          </a:p>
          <a:p>
            <a:endParaRPr lang="pt-BR" sz="2000" dirty="0" smtClean="0"/>
          </a:p>
          <a:p>
            <a:endParaRPr lang="pt-BR" sz="2000" dirty="0" smtClean="0"/>
          </a:p>
          <a:p>
            <a:endParaRPr lang="pt-BR" sz="2000" dirty="0" smtClean="0"/>
          </a:p>
          <a:p>
            <a:endParaRPr lang="pt-BR" sz="2000" dirty="0" smtClean="0"/>
          </a:p>
          <a:p>
            <a:endParaRPr lang="pt-BR" sz="2000" dirty="0" smtClean="0"/>
          </a:p>
          <a:p>
            <a:endParaRPr lang="pt-BR" sz="2000" dirty="0" smtClean="0"/>
          </a:p>
          <a:p>
            <a:endParaRPr lang="pt-BR" sz="2000" dirty="0" smtClean="0"/>
          </a:p>
          <a:p>
            <a:endParaRPr lang="pt-BR" sz="2000" dirty="0" smtClean="0"/>
          </a:p>
          <a:p>
            <a:endParaRPr lang="pt-BR" sz="2000" dirty="0" smtClean="0"/>
          </a:p>
          <a:p>
            <a:pPr marL="514350" indent="-514350" algn="just">
              <a:buNone/>
            </a:pPr>
            <a:r>
              <a:rPr lang="pt-BR" sz="2000" dirty="0" smtClean="0"/>
              <a:t>x</a:t>
            </a:r>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3" cstate="print"/>
          <a:srcRect/>
          <a:stretch>
            <a:fillRect/>
          </a:stretch>
        </p:blipFill>
        <p:spPr bwMode="auto">
          <a:xfrm>
            <a:off x="7092280" y="163658"/>
            <a:ext cx="1584176" cy="124911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r>
              <a:rPr lang="pt-BR" sz="2000" dirty="0" err="1" smtClean="0"/>
              <a:t>Acp</a:t>
            </a:r>
            <a:r>
              <a:rPr lang="pt-BR" sz="2000" dirty="0" smtClean="0"/>
              <a:t> financiamento – 1ª PJTCSCAP</a:t>
            </a:r>
          </a:p>
          <a:p>
            <a:pPr algn="just"/>
            <a:r>
              <a:rPr lang="pt-BR" sz="1800" dirty="0" smtClean="0"/>
              <a:t>A presente ação civil pública tem por objeto, em síntese, assegurar a máxima eficácia do direito fundamental à saúde, promovendo a sustentabilidade das políticas públicas planejadas pelo nível estadual da federação, através de decisão judicial que (1) obrigue o Chefe do Poder Executivo Estadual e a Fazenda Pública Estadual a realizar o 3 2 devido repasse de verbas de vinculação constitucional ao Fundo Estadual de Saúde do Estado do Rio de Janeiro, para financiamento das ações e serviços públicos de saúde (doravante ASPS) e (2) impeça a Fazenda Pública Estadual de realizar qualquer limitação de empenho e movimentação financeira que comprometa a aplicação destes recursos, bem como impeça tanto a Secretaria da Fazenda Estadual quanto a Secretaria de Saúde Estadual de realizarem despesas em ASPS por intermédio de unidades orçamentárias distintas do Fundo Estadual de Saúde, tudo em cumprimento à Constituição da República, art. 198, I, §2º, II, e §3º e sua regulamentação pela Lei Complementar nº 141/2012.</a:t>
            </a:r>
          </a:p>
          <a:p>
            <a:r>
              <a:rPr lang="pt-BR" sz="2000" dirty="0" smtClean="0"/>
              <a:t> </a:t>
            </a:r>
          </a:p>
          <a:p>
            <a:endParaRPr lang="pt-BR" sz="2000" dirty="0" smtClean="0"/>
          </a:p>
          <a:p>
            <a:endParaRPr lang="pt-BR" sz="2000" dirty="0" smtClean="0"/>
          </a:p>
          <a:p>
            <a:endParaRPr lang="pt-BR" sz="2000" dirty="0" smtClean="0"/>
          </a:p>
          <a:p>
            <a:endParaRPr lang="pt-BR" sz="2000" dirty="0" smtClean="0"/>
          </a:p>
          <a:p>
            <a:endParaRPr lang="pt-BR" sz="2000" dirty="0" smtClean="0"/>
          </a:p>
          <a:p>
            <a:endParaRPr lang="pt-BR" sz="2000" dirty="0" smtClean="0"/>
          </a:p>
          <a:p>
            <a:endParaRPr lang="pt-BR" sz="2000" dirty="0" smtClean="0"/>
          </a:p>
          <a:p>
            <a:endParaRPr lang="pt-BR" sz="2000" dirty="0" smtClean="0"/>
          </a:p>
          <a:p>
            <a:endParaRPr lang="pt-BR" sz="2000" dirty="0" smtClean="0"/>
          </a:p>
          <a:p>
            <a:pPr marL="514350" indent="-514350" algn="just">
              <a:buNone/>
            </a:pPr>
            <a:r>
              <a:rPr lang="pt-BR" sz="2000" dirty="0" smtClean="0"/>
              <a:t>S</a:t>
            </a:r>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3" cstate="print"/>
          <a:srcRect/>
          <a:stretch>
            <a:fillRect/>
          </a:stretch>
        </p:blipFill>
        <p:spPr bwMode="auto">
          <a:xfrm>
            <a:off x="7092280" y="163658"/>
            <a:ext cx="1584176" cy="124911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endParaRPr lang="pt-BR" sz="2000" dirty="0" smtClean="0"/>
          </a:p>
          <a:p>
            <a:pPr algn="just"/>
            <a:r>
              <a:rPr lang="pt-BR" sz="1600" dirty="0" smtClean="0"/>
              <a:t>ADI 1923 - Quinta-feira, 16 de abril de 2015</a:t>
            </a:r>
          </a:p>
          <a:p>
            <a:pPr algn="just" fontAlgn="t"/>
            <a:r>
              <a:rPr lang="pt-BR" sz="1600" b="1" dirty="0" smtClean="0"/>
              <a:t>Convênio do poder público com organizações sociais deve seguir critérios objetivos</a:t>
            </a:r>
            <a:endParaRPr lang="pt-BR" sz="1600" dirty="0" smtClean="0"/>
          </a:p>
          <a:p>
            <a:pPr algn="just" fontAlgn="t"/>
            <a:r>
              <a:rPr lang="pt-BR" sz="1600" dirty="0" smtClean="0"/>
              <a:t>Na sessão plenária desta quinta-feira (16), o Supremo Tribunal Federal (STF) decidiu pela validade da prestação de serviços públicos não exclusivos por organizações sociais em parceria com o poder público. Contudo, a celebração de convênio com tais entidades deve ser conduzido de forma pública, objetiva e impessoal, com observância dos princípios constitucionais que regem a Administração Pública (caput do artigo 37).</a:t>
            </a:r>
          </a:p>
          <a:p>
            <a:pPr algn="just" fontAlgn="t"/>
            <a:r>
              <a:rPr lang="pt-BR" sz="1600" dirty="0" smtClean="0"/>
              <a:t>Por votação majoritária, a Corte julgou parcialmente procedente a Ação Direta de Inconstitucionalidade (ADI) 1923, dando interpretação conforme a Constituição às normas que dispensam licitação em celebração de contratos de gestão firmados entre o Poder Público e as organizações sociais para a prestação de serviços públicos de ensino, pesquisa científica, desenvolvimento tecnológico, proteção e preservação ao meio ambiente, cultura e saúde. Na ação, o Partido dos Trabalhadores (PT) e o Partido Democrático Trabalhista (PDT) questionavam a Lei 9.637/1998, e o inciso XXIV do artigo 24 da Lei 8.666/1993 (Lei das Licitações).</a:t>
            </a:r>
          </a:p>
          <a:p>
            <a:pPr algn="just"/>
            <a:endParaRPr lang="pt-BR" sz="1600" dirty="0" smtClean="0"/>
          </a:p>
          <a:p>
            <a:endParaRPr lang="pt-BR" sz="2000" dirty="0" smtClean="0"/>
          </a:p>
          <a:p>
            <a:endParaRPr lang="pt-BR" sz="2000" dirty="0" smtClean="0"/>
          </a:p>
          <a:p>
            <a:endParaRPr lang="pt-BR" sz="2000" dirty="0" smtClean="0"/>
          </a:p>
          <a:p>
            <a:endParaRPr lang="pt-BR" sz="2000" dirty="0" smtClean="0"/>
          </a:p>
          <a:p>
            <a:endParaRPr lang="pt-BR" sz="2000" dirty="0" smtClean="0"/>
          </a:p>
          <a:p>
            <a:endParaRPr lang="pt-BR" sz="2000" dirty="0" smtClean="0"/>
          </a:p>
          <a:p>
            <a:endParaRPr lang="pt-BR" sz="2000" dirty="0" smtClean="0"/>
          </a:p>
          <a:p>
            <a:endParaRPr lang="pt-BR" sz="2000" dirty="0" smtClean="0"/>
          </a:p>
          <a:p>
            <a:pPr marL="514350" indent="-514350" algn="just">
              <a:buNone/>
            </a:pPr>
            <a:r>
              <a:rPr lang="pt-BR" sz="2000" dirty="0" smtClean="0"/>
              <a:t>z</a:t>
            </a:r>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3" cstate="print"/>
          <a:srcRect/>
          <a:stretch>
            <a:fillRect/>
          </a:stretch>
        </p:blipFill>
        <p:spPr bwMode="auto">
          <a:xfrm>
            <a:off x="7092280" y="163658"/>
            <a:ext cx="1584176" cy="1249118"/>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Especialização em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marL="514350" indent="-514350" algn="just">
              <a:buNone/>
            </a:pPr>
            <a:r>
              <a:rPr lang="pt-BR" sz="1100" dirty="0" smtClean="0"/>
              <a:t>Está disponível no site da Procuradoria Federal dos Direitos do Cidadão (PFDC) a íntegra da nota elaborada por organizações do direito à saúde, e outras entidades, que trata da inconstitucionalidade da Proposta de Emenda à Constituição 143/2015. A PEC tramita em 2º turno no Senado e pretende alterar o regime constitucional de vinculações de receitas, patamares de gasto mínimo e fundos, por meio da alteração do caput do art. 76 e da instituição dos </a:t>
            </a:r>
            <a:r>
              <a:rPr lang="pt-BR" sz="1100" dirty="0" err="1" smtClean="0"/>
              <a:t>arts</a:t>
            </a:r>
            <a:r>
              <a:rPr lang="pt-BR" sz="1100" dirty="0" smtClean="0"/>
              <a:t>. 101 e 102, no bojo do Ato das Disposições Constitucionais Transitórias (ADCT).</a:t>
            </a:r>
            <a:br>
              <a:rPr lang="pt-BR" sz="1100" dirty="0" smtClean="0"/>
            </a:br>
            <a:endParaRPr lang="pt-BR" sz="1100" dirty="0" smtClean="0"/>
          </a:p>
          <a:p>
            <a:pPr marL="514350" indent="-514350" algn="just">
              <a:buNone/>
            </a:pPr>
            <a:r>
              <a:rPr lang="pt-BR" sz="1100" dirty="0" smtClean="0"/>
              <a:t>O texto destaca que o conteúdo da PEC reside na reinstituição – em tese, por mais 4 (quatro) anos – da chamada Desvinculação de Receitas da União (DRU), cuja validade havia findado em 31/12/2015, por força da redação dada ao art. 76 do ADCT pela EC 68/2011. A proposta de desvinculação de 25%, ou seja, 1/4 pretende alcançar também as receitas, os deveres de gasto mínimo e os fundos dos Estados, DF e Municípios.</a:t>
            </a:r>
            <a:br>
              <a:rPr lang="pt-BR" sz="1100" dirty="0" smtClean="0"/>
            </a:br>
            <a:endParaRPr lang="pt-BR" sz="1100" dirty="0" smtClean="0"/>
          </a:p>
          <a:p>
            <a:pPr marL="514350" indent="-514350" algn="just">
              <a:buNone/>
            </a:pPr>
            <a:r>
              <a:rPr lang="pt-BR" sz="1100" dirty="0" smtClean="0"/>
              <a:t>Foram excetuadas da sua incidência tão somente as vinculações </a:t>
            </a:r>
            <a:r>
              <a:rPr lang="pt-BR" sz="1100" dirty="0" err="1" smtClean="0"/>
              <a:t>protetivas</a:t>
            </a:r>
            <a:r>
              <a:rPr lang="pt-BR" sz="1100" dirty="0" smtClean="0"/>
              <a:t> da repartição federativa de receitas, a contribuição social do salário educação e o dever de aplicação mínima de recursos em manutenção e desenvolvimento do ensino de que trata o art. 212 da CR/1988. </a:t>
            </a:r>
            <a:br>
              <a:rPr lang="pt-BR" sz="1100" dirty="0" smtClean="0"/>
            </a:br>
            <a:endParaRPr lang="pt-BR" sz="1100" dirty="0" smtClean="0"/>
          </a:p>
          <a:p>
            <a:pPr marL="514350" indent="-514350" algn="just">
              <a:buNone/>
            </a:pPr>
            <a:r>
              <a:rPr lang="pt-BR" sz="1100" dirty="0" smtClean="0"/>
              <a:t>Nesse sentido, serão afetados pela abrangente regra de DRU/DRE/DRM o custeio mínimo das ações e serviços públicos de saúde (art. 198), as contribuições sociais que amparam a seguridade social e as contribuições de intervenção no domínio econômico, bem como todos os fundos e órgãos que tenham alguma vinculação orçamentária a seu favor.</a:t>
            </a:r>
          </a:p>
          <a:p>
            <a:pPr marL="514350" indent="-514350" algn="just">
              <a:buNone/>
            </a:pPr>
            <a:endParaRPr lang="pt-BR" sz="1100" dirty="0" smtClean="0"/>
          </a:p>
          <a:p>
            <a:pPr marL="514350" indent="-514350" algn="just">
              <a:buNone/>
            </a:pPr>
            <a:r>
              <a:rPr lang="pt-BR" sz="1100" dirty="0" smtClean="0"/>
              <a:t>A PFDC destaca que a perda de recursos para o custeio do Sistema Único de Saúde, em face do volume que fora aplicado em 2015 por todos os níveis da federação, caso seja adotado esse corte linear de 1/4 a pretexto de desvinculação, alcança a cifra estimada de R$80 bilhões – com expressivo risco de desmonte da já precária situação da saúde pública</a:t>
            </a:r>
            <a:br>
              <a:rPr lang="pt-BR" sz="1100" dirty="0" smtClean="0"/>
            </a:br>
            <a:r>
              <a:rPr lang="pt-BR" sz="1100" dirty="0" smtClean="0"/>
              <a:t/>
            </a:r>
            <a:br>
              <a:rPr lang="pt-BR" sz="1100" dirty="0" smtClean="0"/>
            </a:br>
            <a:r>
              <a:rPr lang="pt-BR" sz="1100" dirty="0" smtClean="0"/>
              <a:t>Compartilho  o vídeo da audiência pública realizada pelo CNMP sobre os riscos de subfinanciamento da saúde e da educação disponível em  </a:t>
            </a:r>
            <a:r>
              <a:rPr lang="pt-BR" sz="1100" u="sng" dirty="0" smtClean="0">
                <a:hlinkClick r:id="rId2"/>
              </a:rPr>
              <a:t>https://www.youtube.com/watch?v=e3JMxp9NtNc</a:t>
            </a:r>
            <a:r>
              <a:rPr lang="pt-BR" sz="1100" dirty="0" smtClean="0"/>
              <a:t>, onde claramente reconhecemos ser incompatível tal arranjo com a nossa Constituição.</a:t>
            </a:r>
            <a:br>
              <a:rPr lang="pt-BR" sz="1100" dirty="0" smtClean="0"/>
            </a:br>
            <a:r>
              <a:rPr lang="pt-BR" sz="1100" dirty="0" smtClean="0"/>
              <a:t/>
            </a:r>
            <a:br>
              <a:rPr lang="pt-BR" sz="1100" dirty="0" smtClean="0"/>
            </a:br>
            <a:endParaRPr lang="pt-BR" sz="1100" dirty="0" smtClean="0"/>
          </a:p>
        </p:txBody>
      </p:sp>
      <p:pic>
        <p:nvPicPr>
          <p:cNvPr id="162817" name="Picture 1" descr="C:\Users\Membro Home\Documents\AASAUDE22.05.12\APRESENTAÇÕESANABELLEMACEDOSILVA\ministerio-publico-rj BRASAO.jpg"/>
          <p:cNvPicPr>
            <a:picLocks noChangeAspect="1" noChangeArrowheads="1"/>
          </p:cNvPicPr>
          <p:nvPr/>
        </p:nvPicPr>
        <p:blipFill>
          <a:blip r:embed="rId3"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4" cstate="print"/>
          <a:srcRect/>
          <a:stretch>
            <a:fillRect/>
          </a:stretch>
        </p:blipFill>
        <p:spPr bwMode="auto">
          <a:xfrm>
            <a:off x="7092280" y="163658"/>
            <a:ext cx="1584176" cy="124911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Especialização em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marL="514350" indent="-514350" algn="just">
              <a:buNone/>
            </a:pPr>
            <a:r>
              <a:rPr lang="pt-BR" sz="1600" b="1" dirty="0" smtClean="0"/>
              <a:t>SUS imaginário /real: Trecho de uma entrevista do Prof. </a:t>
            </a:r>
            <a:r>
              <a:rPr lang="pt-BR" sz="1600" b="1" dirty="0" err="1" smtClean="0"/>
              <a:t>Jairnilson</a:t>
            </a:r>
            <a:r>
              <a:rPr lang="pt-BR" sz="1600" b="1" dirty="0" smtClean="0"/>
              <a:t> </a:t>
            </a:r>
            <a:r>
              <a:rPr lang="pt-BR" sz="1600" b="1" dirty="0" err="1" smtClean="0"/>
              <a:t>Paim</a:t>
            </a:r>
            <a:r>
              <a:rPr lang="pt-BR" sz="1600" b="1" dirty="0" smtClean="0"/>
              <a:t>:</a:t>
            </a:r>
          </a:p>
          <a:p>
            <a:pPr marL="514350" indent="-514350" algn="just">
              <a:buFont typeface="Wingdings" pitchFamily="2" charset="2"/>
              <a:buChar char="ü"/>
            </a:pPr>
            <a:r>
              <a:rPr lang="pt-BR" sz="2000" dirty="0" smtClean="0"/>
              <a:t>SUS normativo Constitucional e Infraconstitucional</a:t>
            </a:r>
          </a:p>
          <a:p>
            <a:pPr marL="514350" indent="-514350" algn="just">
              <a:buFont typeface="Wingdings" pitchFamily="2" charset="2"/>
              <a:buChar char="ü"/>
            </a:pPr>
            <a:r>
              <a:rPr lang="pt-BR" sz="2000" dirty="0" smtClean="0"/>
              <a:t>SUS "pobre para pobres", filas, escassez de recursos, pessoas não são bem atendidas e todo mundo acha que é isso mesmo ( gestores, </a:t>
            </a:r>
            <a:r>
              <a:rPr lang="pt-BR" sz="2000" dirty="0" err="1" smtClean="0"/>
              <a:t>prof</a:t>
            </a:r>
            <a:r>
              <a:rPr lang="pt-BR" sz="2000" dirty="0" smtClean="0"/>
              <a:t> saúde)</a:t>
            </a:r>
          </a:p>
          <a:p>
            <a:pPr marL="514350" indent="-514350" algn="just">
              <a:buFont typeface="Wingdings" pitchFamily="2" charset="2"/>
              <a:buChar char="ü"/>
            </a:pPr>
            <a:r>
              <a:rPr lang="pt-BR" sz="2000" dirty="0" smtClean="0"/>
              <a:t>SUS real refém da economia e não priorizado </a:t>
            </a:r>
          </a:p>
          <a:p>
            <a:pPr marL="514350" indent="-514350" algn="just">
              <a:buFont typeface="Wingdings" pitchFamily="2" charset="2"/>
              <a:buChar char="ü"/>
            </a:pPr>
            <a:r>
              <a:rPr lang="pt-BR" sz="2000" dirty="0" err="1" smtClean="0"/>
              <a:t>Sus</a:t>
            </a:r>
            <a:r>
              <a:rPr lang="pt-BR" sz="2000" dirty="0" smtClean="0"/>
              <a:t> Real conchavos políticos, das indicações para cargos de comissão, para cargos de confiança, em que há um uso da saúde como moeda de troca entre partidos e entre governante X </a:t>
            </a:r>
            <a:br>
              <a:rPr lang="pt-BR" sz="2000" dirty="0" smtClean="0"/>
            </a:br>
            <a:r>
              <a:rPr lang="pt-BR" sz="2000" dirty="0" smtClean="0"/>
              <a:t/>
            </a:r>
            <a:br>
              <a:rPr lang="pt-BR" sz="2000" dirty="0" smtClean="0"/>
            </a:br>
            <a:endParaRPr lang="pt-BR" sz="2000" dirty="0" smtClean="0"/>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3" cstate="print"/>
          <a:srcRect/>
          <a:stretch>
            <a:fillRect/>
          </a:stretch>
        </p:blipFill>
        <p:spPr bwMode="auto">
          <a:xfrm>
            <a:off x="7092280" y="163658"/>
            <a:ext cx="1584176" cy="1249118"/>
          </a:xfrm>
          <a:prstGeom prst="rect">
            <a:avLst/>
          </a:prstGeom>
          <a:noFill/>
        </p:spPr>
      </p:pic>
      <p:pic>
        <p:nvPicPr>
          <p:cNvPr id="8" name="Picture 1" descr="F:\MONO FINAL\FloresVasoApresentação.jpg"/>
          <p:cNvPicPr>
            <a:picLocks noChangeAspect="1" noChangeArrowheads="1"/>
          </p:cNvPicPr>
          <p:nvPr/>
        </p:nvPicPr>
        <p:blipFill>
          <a:blip r:embed="rId4" cstate="print"/>
          <a:srcRect/>
          <a:stretch>
            <a:fillRect/>
          </a:stretch>
        </p:blipFill>
        <p:spPr bwMode="auto">
          <a:xfrm>
            <a:off x="7884368" y="6021288"/>
            <a:ext cx="864097" cy="648072"/>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00034" y="72008"/>
            <a:ext cx="8248430" cy="1556792"/>
          </a:xfrm>
          <a:solidFill>
            <a:srgbClr val="EFF4AA"/>
          </a:solidFill>
        </p:spPr>
        <p:txBody>
          <a:bodyPr/>
          <a:lstStyle/>
          <a:p>
            <a:pPr eaLnBrk="1" hangingPunct="1"/>
            <a:r>
              <a:rPr lang="pt-BR" sz="4000" b="1" dirty="0" err="1" smtClean="0">
                <a:solidFill>
                  <a:srgbClr val="000066"/>
                </a:solidFill>
                <a:latin typeface="Kunstler Script" pitchFamily="66" charset="0"/>
              </a:rPr>
              <a:t>Anabelle</a:t>
            </a:r>
            <a:r>
              <a:rPr lang="pt-BR" sz="4000" b="1" dirty="0" smtClean="0">
                <a:solidFill>
                  <a:srgbClr val="000066"/>
                </a:solidFill>
                <a:latin typeface="Kunstler Script" pitchFamily="66" charset="0"/>
              </a:rPr>
              <a:t> Macedo Silva</a:t>
            </a:r>
            <a:r>
              <a:rPr lang="pt-BR" b="1" dirty="0" smtClean="0">
                <a:solidFill>
                  <a:srgbClr val="000066"/>
                </a:solidFill>
                <a:latin typeface="Kunstler Script" pitchFamily="66" charset="0"/>
              </a:rPr>
              <a:t> </a:t>
            </a:r>
            <a:r>
              <a:rPr lang="pt-BR" sz="4000" b="1" dirty="0" smtClean="0">
                <a:solidFill>
                  <a:srgbClr val="000066"/>
                </a:solidFill>
                <a:latin typeface="Kunstler Script" pitchFamily="66" charset="0"/>
              </a:rPr>
              <a:t>  </a:t>
            </a:r>
            <a:r>
              <a:rPr lang="pt-BR" sz="3600" b="1" dirty="0" smtClean="0">
                <a:solidFill>
                  <a:srgbClr val="000066"/>
                </a:solidFill>
                <a:latin typeface="Kunstler Script" pitchFamily="66" charset="0"/>
              </a:rPr>
              <a:t> </a:t>
            </a:r>
            <a:br>
              <a:rPr lang="pt-BR" sz="3600" b="1" dirty="0" smtClean="0">
                <a:solidFill>
                  <a:srgbClr val="000066"/>
                </a:solidFill>
                <a:latin typeface="Kunstler Script" pitchFamily="66" charset="0"/>
              </a:rPr>
            </a:br>
            <a:r>
              <a:rPr lang="pt-BR" sz="2000" b="1" dirty="0" smtClean="0">
                <a:solidFill>
                  <a:srgbClr val="000066"/>
                </a:solidFill>
                <a:latin typeface="Garamond" pitchFamily="18" charset="0"/>
              </a:rPr>
              <a:t> </a:t>
            </a:r>
            <a:r>
              <a:rPr lang="pt-BR" sz="1100" b="1" dirty="0" smtClean="0">
                <a:solidFill>
                  <a:srgbClr val="000066"/>
                </a:solidFill>
                <a:latin typeface="Garamond" pitchFamily="18" charset="0"/>
              </a:rPr>
              <a:t>  Promotora de  Justiça</a:t>
            </a:r>
            <a:r>
              <a:rPr lang="pt-BR" sz="1100" b="1" dirty="0" smtClean="0">
                <a:solidFill>
                  <a:srgbClr val="000066"/>
                </a:solidFill>
                <a:latin typeface="Kunstler Script" pitchFamily="66" charset="0"/>
              </a:rPr>
              <a:t> </a:t>
            </a:r>
            <a:r>
              <a:rPr lang="pt-BR" sz="1100" b="1" dirty="0" smtClean="0">
                <a:solidFill>
                  <a:srgbClr val="000066"/>
                </a:solidFill>
                <a:latin typeface="Garamond" pitchFamily="18" charset="0"/>
              </a:rPr>
              <a:t>–MPRJ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    Especialização em Direito e Saúde ENSP/FIOCRUZ   </a:t>
            </a:r>
            <a:br>
              <a:rPr lang="pt-BR" sz="1100" b="1" dirty="0" smtClean="0">
                <a:solidFill>
                  <a:srgbClr val="000066"/>
                </a:solidFill>
                <a:latin typeface="Garamond" pitchFamily="18" charset="0"/>
              </a:rPr>
            </a:br>
            <a:r>
              <a:rPr lang="pt-BR" sz="1100" b="1" dirty="0" smtClean="0">
                <a:solidFill>
                  <a:srgbClr val="000066"/>
                </a:solidFill>
                <a:latin typeface="Garamond" pitchFamily="18" charset="0"/>
              </a:rPr>
              <a:t>Mestrado em Direito Público UERJ</a:t>
            </a:r>
            <a:br>
              <a:rPr lang="pt-BR" sz="1100" b="1" dirty="0" smtClean="0">
                <a:solidFill>
                  <a:srgbClr val="000066"/>
                </a:solidFill>
                <a:latin typeface="Garamond" pitchFamily="18" charset="0"/>
              </a:rPr>
            </a:br>
            <a:endParaRPr lang="pt-BR" sz="1100" b="1" dirty="0" smtClean="0">
              <a:solidFill>
                <a:srgbClr val="000066"/>
              </a:solidFill>
              <a:latin typeface="Garamond" pitchFamily="18" charset="0"/>
            </a:endParaRPr>
          </a:p>
        </p:txBody>
      </p:sp>
      <p:sp>
        <p:nvSpPr>
          <p:cNvPr id="16387" name="Rectangle 3"/>
          <p:cNvSpPr>
            <a:spLocks noGrp="1" noChangeArrowheads="1"/>
          </p:cNvSpPr>
          <p:nvPr>
            <p:ph type="body" sz="half" idx="1"/>
          </p:nvPr>
        </p:nvSpPr>
        <p:spPr>
          <a:xfrm>
            <a:off x="611560" y="1700808"/>
            <a:ext cx="8136904" cy="4997450"/>
          </a:xfrm>
          <a:solidFill>
            <a:srgbClr val="EFF4AA"/>
          </a:solidFill>
        </p:spPr>
        <p:txBody>
          <a:bodyPr/>
          <a:lstStyle/>
          <a:p>
            <a:pPr marL="514350" indent="-514350" algn="ctr">
              <a:buNone/>
            </a:pPr>
            <a:r>
              <a:rPr lang="pt-BR" sz="4400" dirty="0" err="1" smtClean="0"/>
              <a:t>SUStentável</a:t>
            </a:r>
            <a:endParaRPr lang="pt-BR" sz="4400" dirty="0" smtClean="0"/>
          </a:p>
          <a:p>
            <a:pPr marL="514350" indent="-514350" algn="just">
              <a:buNone/>
            </a:pPr>
            <a:r>
              <a:rPr lang="pt-BR" sz="2000" dirty="0" smtClean="0"/>
              <a:t> </a:t>
            </a:r>
            <a:r>
              <a:rPr lang="pt-BR" sz="2400" dirty="0" smtClean="0"/>
              <a:t>como </a:t>
            </a:r>
            <a:r>
              <a:rPr lang="pt-BR" sz="2400" b="1" i="1" dirty="0" smtClean="0"/>
              <a:t>instituição de Estado</a:t>
            </a:r>
            <a:r>
              <a:rPr lang="pt-BR" sz="2400" dirty="0" smtClean="0"/>
              <a:t>, forte, independente, profissional , técnico , resolutivo , econômica e </a:t>
            </a:r>
            <a:r>
              <a:rPr lang="pt-BR" sz="2400" b="1" dirty="0" smtClean="0"/>
              <a:t>orçamentariamente sustentável</a:t>
            </a:r>
            <a:r>
              <a:rPr lang="pt-BR" sz="2400" dirty="0" smtClean="0"/>
              <a:t>, eficiente, com sistemas de informação transparentes , objetivo e efetivamente implicado com os resultados para a defesa do direito à saúde da população.</a:t>
            </a:r>
          </a:p>
          <a:p>
            <a:pPr marL="514350" indent="-514350" algn="just">
              <a:buNone/>
            </a:pPr>
            <a:r>
              <a:rPr lang="pt-BR" sz="2400" b="1" i="1" dirty="0" smtClean="0"/>
              <a:t>Instituição de Estado </a:t>
            </a:r>
            <a:r>
              <a:rPr lang="pt-BR" sz="2400" b="1" dirty="0" smtClean="0"/>
              <a:t>essencial à garantia do direito constitucional à saúde de TODOS</a:t>
            </a:r>
            <a:r>
              <a:rPr lang="pt-BR" sz="2400" dirty="0" smtClean="0"/>
              <a:t>, pautando e parametrizando todos os cuidados em saúde, no território brasileiro, inclusive na saúde suplementar </a:t>
            </a:r>
            <a:br>
              <a:rPr lang="pt-BR" sz="2400" dirty="0" smtClean="0"/>
            </a:br>
            <a:endParaRPr lang="pt-BR" sz="2400" dirty="0" smtClean="0"/>
          </a:p>
        </p:txBody>
      </p:sp>
      <p:pic>
        <p:nvPicPr>
          <p:cNvPr id="162817" name="Picture 1" descr="C:\Users\Membro Home\Documents\AASAUDE22.05.12\APRESENTAÇÕESANABELLEMACEDOSILVA\ministerio-publico-rj BRASAO.jpg"/>
          <p:cNvPicPr>
            <a:picLocks noChangeAspect="1" noChangeArrowheads="1"/>
          </p:cNvPicPr>
          <p:nvPr/>
        </p:nvPicPr>
        <p:blipFill>
          <a:blip r:embed="rId2" cstate="print"/>
          <a:srcRect/>
          <a:stretch>
            <a:fillRect/>
          </a:stretch>
        </p:blipFill>
        <p:spPr bwMode="auto">
          <a:xfrm>
            <a:off x="539552" y="209214"/>
            <a:ext cx="1584177" cy="1131554"/>
          </a:xfrm>
          <a:prstGeom prst="rect">
            <a:avLst/>
          </a:prstGeom>
          <a:noFill/>
        </p:spPr>
      </p:pic>
      <p:pic>
        <p:nvPicPr>
          <p:cNvPr id="1026" name="Picture 2" descr="C:\Users\Membro Home\Documents\AASAUDE22.05.12\APRESENTAÇÕESANABELLEMACEDOSILVA\construção sus.jpg"/>
          <p:cNvPicPr>
            <a:picLocks noChangeAspect="1" noChangeArrowheads="1"/>
          </p:cNvPicPr>
          <p:nvPr/>
        </p:nvPicPr>
        <p:blipFill>
          <a:blip r:embed="rId3" cstate="print"/>
          <a:srcRect/>
          <a:stretch>
            <a:fillRect/>
          </a:stretch>
        </p:blipFill>
        <p:spPr bwMode="auto">
          <a:xfrm>
            <a:off x="7092280" y="163658"/>
            <a:ext cx="1584176" cy="1249118"/>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052" name="Rectangle 5"/>
          <p:cNvSpPr>
            <a:spLocks noChangeArrowheads="1"/>
          </p:cNvSpPr>
          <p:nvPr/>
        </p:nvSpPr>
        <p:spPr bwMode="auto">
          <a:xfrm rot="10800000" flipV="1">
            <a:off x="69849" y="2708339"/>
            <a:ext cx="9074151" cy="3600986"/>
          </a:xfrm>
          <a:prstGeom prst="rect">
            <a:avLst/>
          </a:prstGeom>
          <a:noFill/>
          <a:ln w="9525">
            <a:noFill/>
            <a:miter lim="800000"/>
            <a:headEnd/>
            <a:tailEnd/>
          </a:ln>
        </p:spPr>
        <p:txBody>
          <a:bodyPr wrap="square" anchor="ctr">
            <a:spAutoFit/>
          </a:bodyPr>
          <a:lstStyle/>
          <a:p>
            <a:pPr algn="ctr" eaLnBrk="1" hangingPunct="1">
              <a:buFontTx/>
              <a:buNone/>
            </a:pPr>
            <a:r>
              <a:rPr lang="pt-BR" sz="4000" b="1" dirty="0" smtClean="0">
                <a:solidFill>
                  <a:schemeClr val="bg1"/>
                </a:solidFill>
                <a:latin typeface="Albertus Medium" pitchFamily="34" charset="0"/>
              </a:rPr>
              <a:t>6ª Promotoria de Justiça de Fazenda da Capital </a:t>
            </a:r>
          </a:p>
          <a:p>
            <a:pPr algn="ctr" eaLnBrk="1" hangingPunct="1">
              <a:buFontTx/>
              <a:buNone/>
            </a:pPr>
            <a:r>
              <a:rPr lang="pt-BR" sz="4000" b="1" dirty="0" err="1" smtClean="0">
                <a:solidFill>
                  <a:schemeClr val="bg1"/>
                </a:solidFill>
                <a:latin typeface="Albertus Medium" pitchFamily="34" charset="0"/>
              </a:rPr>
              <a:t>Tel</a:t>
            </a:r>
            <a:r>
              <a:rPr lang="pt-BR" sz="4000" b="1" dirty="0" smtClean="0">
                <a:solidFill>
                  <a:schemeClr val="bg1"/>
                </a:solidFill>
                <a:latin typeface="Albertus Medium" pitchFamily="34" charset="0"/>
              </a:rPr>
              <a:t> : (21)2220-1087</a:t>
            </a:r>
          </a:p>
          <a:p>
            <a:pPr algn="ctr" eaLnBrk="1" hangingPunct="1">
              <a:buFontTx/>
              <a:buNone/>
            </a:pPr>
            <a:r>
              <a:rPr lang="pt-BR" sz="5400" b="1" i="1" dirty="0" smtClean="0">
                <a:solidFill>
                  <a:schemeClr val="bg1"/>
                </a:solidFill>
                <a:latin typeface="Albertus Medium" pitchFamily="34" charset="0"/>
              </a:rPr>
              <a:t>6pjfaz.capital@mprj.mp.br</a:t>
            </a:r>
          </a:p>
          <a:p>
            <a:pPr algn="ctr" eaLnBrk="1" hangingPunct="1">
              <a:buFontTx/>
              <a:buNone/>
            </a:pPr>
            <a:endParaRPr lang="pt-BR" sz="5400" b="1" i="1" dirty="0" smtClean="0">
              <a:solidFill>
                <a:schemeClr val="bg1"/>
              </a:solidFill>
              <a:latin typeface="Albertus Medium" pitchFamily="34" charset="0"/>
            </a:endParaRPr>
          </a:p>
        </p:txBody>
      </p:sp>
      <p:sp>
        <p:nvSpPr>
          <p:cNvPr id="2053" name="Rectangle 6"/>
          <p:cNvSpPr>
            <a:spLocks noChangeArrowheads="1"/>
          </p:cNvSpPr>
          <p:nvPr/>
        </p:nvSpPr>
        <p:spPr bwMode="auto">
          <a:xfrm>
            <a:off x="-19050" y="115888"/>
            <a:ext cx="9163050" cy="708025"/>
          </a:xfrm>
          <a:prstGeom prst="rect">
            <a:avLst/>
          </a:prstGeom>
          <a:noFill/>
          <a:ln w="9525">
            <a:noFill/>
            <a:miter lim="800000"/>
            <a:headEnd/>
            <a:tailEnd/>
          </a:ln>
        </p:spPr>
        <p:txBody>
          <a:bodyPr>
            <a:spAutoFit/>
          </a:bodyPr>
          <a:lstStyle/>
          <a:p>
            <a:pPr algn="ctr">
              <a:defRPr/>
            </a:pPr>
            <a:endParaRPr lang="pt-BR" sz="4000" b="1" spc="300" dirty="0">
              <a:solidFill>
                <a:srgbClr val="000000"/>
              </a:solidFill>
              <a:effectLst>
                <a:outerShdw blurRad="38100" dist="38100" dir="2700000" algn="tl">
                  <a:srgbClr val="000000">
                    <a:alpha val="43137"/>
                  </a:srgbClr>
                </a:outerShdw>
              </a:effectLst>
              <a:latin typeface="Kunstler Script" pitchFamily="66" charset="0"/>
            </a:endParaRPr>
          </a:p>
        </p:txBody>
      </p:sp>
      <p:sp>
        <p:nvSpPr>
          <p:cNvPr id="4" name="Retângulo 3"/>
          <p:cNvSpPr/>
          <p:nvPr/>
        </p:nvSpPr>
        <p:spPr>
          <a:xfrm>
            <a:off x="1619672" y="0"/>
            <a:ext cx="7056783" cy="2492990"/>
          </a:xfrm>
          <a:prstGeom prst="rect">
            <a:avLst/>
          </a:prstGeom>
        </p:spPr>
        <p:txBody>
          <a:bodyPr wrap="square">
            <a:spAutoFit/>
          </a:bodyPr>
          <a:lstStyle/>
          <a:p>
            <a:pPr algn="ctr">
              <a:tabLst>
                <a:tab pos="449263" algn="r"/>
                <a:tab pos="2806700" algn="ctr"/>
                <a:tab pos="5611813" algn="r"/>
              </a:tabLst>
              <a:defRPr/>
            </a:pPr>
            <a:r>
              <a:rPr lang="pt-BR" sz="6000" b="1" spc="300" dirty="0" smtClean="0">
                <a:solidFill>
                  <a:schemeClr val="bg1"/>
                </a:solidFill>
                <a:effectLst>
                  <a:outerShdw blurRad="38100" dist="38100" dir="2700000" algn="tl">
                    <a:srgbClr val="000000">
                      <a:alpha val="43137"/>
                    </a:srgbClr>
                  </a:outerShdw>
                </a:effectLst>
                <a:latin typeface="Kunstler Script" pitchFamily="66" charset="0"/>
              </a:rPr>
              <a:t>Pela atenção</a:t>
            </a:r>
          </a:p>
          <a:p>
            <a:pPr algn="ctr">
              <a:tabLst>
                <a:tab pos="449263" algn="r"/>
                <a:tab pos="2806700" algn="ctr"/>
                <a:tab pos="5611813" algn="r"/>
              </a:tabLst>
              <a:defRPr/>
            </a:pPr>
            <a:r>
              <a:rPr lang="pt-BR" sz="9600" b="1" spc="300" dirty="0" smtClean="0">
                <a:solidFill>
                  <a:schemeClr val="bg1"/>
                </a:solidFill>
                <a:effectLst>
                  <a:outerShdw blurRad="38100" dist="38100" dir="2700000" algn="tl">
                    <a:srgbClr val="000000">
                      <a:alpha val="43137"/>
                    </a:srgbClr>
                  </a:outerShdw>
                </a:effectLst>
                <a:latin typeface="Kunstler Script" pitchFamily="66" charset="0"/>
              </a:rPr>
              <a:t>Obrigada !</a:t>
            </a:r>
            <a:endParaRPr lang="pt-BR" sz="9600" b="1" spc="300" dirty="0">
              <a:solidFill>
                <a:schemeClr val="bg1"/>
              </a:solidFill>
              <a:effectLst>
                <a:outerShdw blurRad="38100" dist="38100" dir="2700000" algn="tl">
                  <a:srgbClr val="000000">
                    <a:alpha val="43137"/>
                  </a:srgbClr>
                </a:outerShdw>
              </a:effectLst>
              <a:latin typeface="Kunstler Script" pitchFamily="66" charset="0"/>
            </a:endParaRPr>
          </a:p>
        </p:txBody>
      </p:sp>
    </p:spTree>
  </p:cSld>
  <p:clrMapOvr>
    <a:masterClrMapping/>
  </p:clrMapOvr>
  <p:transition>
    <p:push dir="r"/>
  </p:transition>
  <p:timing>
    <p:tnLst>
      <p:par>
        <p:cTn id="1" dur="indefinite" restart="never" nodeType="tmRoot"/>
      </p:par>
    </p:tnLst>
  </p:timing>
</p:sld>
</file>

<file path=ppt/theme/theme1.xml><?xml version="1.0" encoding="utf-8"?>
<a:theme xmlns:a="http://schemas.openxmlformats.org/drawingml/2006/main" name="Design padrão">
  <a:themeElements>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2021</TotalTime>
  <Words>2655</Words>
  <Application>Microsoft Office PowerPoint</Application>
  <PresentationFormat>Apresentação na tela (4:3)</PresentationFormat>
  <Paragraphs>302</Paragraphs>
  <Slides>23</Slides>
  <Notes>2</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23</vt:i4>
      </vt:variant>
    </vt:vector>
  </HeadingPairs>
  <TitlesOfParts>
    <vt:vector size="32" baseType="lpstr">
      <vt:lpstr>Albertus Medium</vt:lpstr>
      <vt:lpstr>Arial</vt:lpstr>
      <vt:lpstr>Baskerville Old Face</vt:lpstr>
      <vt:lpstr>Calibri</vt:lpstr>
      <vt:lpstr>Garamond</vt:lpstr>
      <vt:lpstr>Kunstler Script</vt:lpstr>
      <vt:lpstr>Times New Roman</vt:lpstr>
      <vt:lpstr>Wingdings</vt:lpstr>
      <vt:lpstr>Design padrão</vt:lpstr>
      <vt:lpstr>Apresentação do PowerPoint</vt:lpstr>
      <vt:lpstr>Anabelle Macedo Silva        Promotora de  Justiça –MPRJ        Formação em Direito e Saúde ENSP/FIOCRUZ    Mestrado em Direito Público UERJ </vt:lpstr>
      <vt:lpstr>Anabelle Macedo Silva        Promotora de  Justiça –MPRJ     Direito e Saúde ENSP/FIOCRUZ    Mestrado em Direito Público UERJ </vt:lpstr>
      <vt:lpstr>Anabelle Macedo Silva        Promotora de  Justiça –MPRJ        Direito e Saúde ENSP/FIOCRUZ    Mestrado em Direito Público UERJ </vt:lpstr>
      <vt:lpstr>Anabelle Macedo Silva        Promotora de  Justiça –MPRJ        Direito e Saúde ENSP/FIOCRUZ    Mestrado em Direito Público UERJ </vt:lpstr>
      <vt:lpstr>Anabelle Macedo Silva        Promotora de  Justiça –MPRJ        Direito e Saúde ENSP/FIOCRUZ    Mestrado em Direito Público UERJ </vt:lpstr>
      <vt:lpstr>Anabelle Macedo Silva        Promotora de  Justiça –MPRJ      Direito e Saúde ENSP/FIOCRUZ    Mestrado em Direito Público UERJ </vt:lpstr>
      <vt:lpstr> Anabelle Macedo Silva        Promotora de  Justiça –MPRJ        Direito e Saúde ENSP/FIOCRUZ    Mestrado em Direito Público UERJ  </vt:lpstr>
      <vt:lpstr> Anabelle Macedo Silva        Promotora de  Justiça –MPRJ        Direito e Saúde ENSP/FIOCRUZ    Mestrado em Direito Público UERJ  </vt:lpstr>
      <vt:lpstr> Anabelle Macedo Silva        Promotora de  Justiça –MPRJ     Direito e Saúde ENSP/FIOCRUZ    Mestrado em Direito Público UERJ  </vt:lpstr>
      <vt:lpstr>Anabelle Macedo Silva        Promotora de  Justiça –MPRJ         Direito e Saúde ENSP/FIOCRUZ    Mestrado em Direito Público UERJ </vt:lpstr>
      <vt:lpstr> Anabelle Macedo Silva        Promotora de  Justiça –MPRJ        Direito e Saúde ENSP/FIOCRUZ    Mestrado em Direito Público UERJ  </vt:lpstr>
      <vt:lpstr> Anabelle Macedo Silva        Promotora de  Justiça –MPRJ        Especialização em Direito e Saúde ENSP/FIOCRUZ    Mestrado em Direito Público UERJ  </vt:lpstr>
      <vt:lpstr>Anabelle Macedo Silva        Promotora de  Justiça –MPRJ         Direito e Saúde ENSP/FIOCRUZ    Mestrado em Direito Público UERJ </vt:lpstr>
      <vt:lpstr>Anabelle Macedo Silva        Promotora de  Justiça –MPRJ         Direito e Saúde ENSP/FIOCRUZ    Mestrado em Direito Público UERJ </vt:lpstr>
      <vt:lpstr>Anabelle Macedo Silva        Promotora de  Justiça –MPRJ         Direito e Saúde ENSP/FIOCRUZ    Mestrado em Direito Público UERJ </vt:lpstr>
      <vt:lpstr>Anabelle Macedo Silva        Promotora de  Justiça –MPRJ         Direito e Saúde ENSP/FIOCRUZ    Mestrado em Direito Público UERJ </vt:lpstr>
      <vt:lpstr>Anabelle Macedo Silva        Promotora de  Justiça –MPRJ         Direito e Saúde ENSP/FIOCRUZ    Mestrado em Direito Público UERJ </vt:lpstr>
      <vt:lpstr>Anabelle Macedo Silva        Promotora de  Justiça –MPRJ         Direito e Saúde ENSP/FIOCRUZ    Mestrado em Direito Público UERJ </vt:lpstr>
      <vt:lpstr>Anabelle Macedo Silva        Promotora de  Justiça –MPRJ        Especialização em Direito e Saúde ENSP/FIOCRUZ    Mestrado em Direito Público UERJ </vt:lpstr>
      <vt:lpstr>Anabelle Macedo Silva        Promotora de  Justiça –MPRJ        Especialização em Direito e Saúde ENSP/FIOCRUZ    Mestrado em Direito Público UERJ </vt:lpstr>
      <vt:lpstr>Anabelle Macedo Silva        Promotora de  Justiça –MPRJ        Especialização em Direito e Saúde ENSP/FIOCRUZ    Mestrado em Direito Público UERJ </vt:lpstr>
      <vt:lpstr>Apresentação do PowerPoint</vt:lpstr>
    </vt:vector>
  </TitlesOfParts>
  <Company>Ministério Público do Estado do Rio de Janeiro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marcos andre dantas palacio</dc:creator>
  <cp:lastModifiedBy>Administrador</cp:lastModifiedBy>
  <cp:revision>198</cp:revision>
  <dcterms:created xsi:type="dcterms:W3CDTF">2008-07-09T18:56:52Z</dcterms:created>
  <dcterms:modified xsi:type="dcterms:W3CDTF">2016-05-17T14:47:24Z</dcterms:modified>
</cp:coreProperties>
</file>