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00" r:id="rId2"/>
    <p:sldId id="464" r:id="rId3"/>
    <p:sldId id="467" r:id="rId4"/>
    <p:sldId id="487" r:id="rId5"/>
    <p:sldId id="468" r:id="rId6"/>
    <p:sldId id="469" r:id="rId7"/>
    <p:sldId id="470" r:id="rId8"/>
    <p:sldId id="472" r:id="rId9"/>
    <p:sldId id="471" r:id="rId10"/>
    <p:sldId id="442" r:id="rId11"/>
    <p:sldId id="473" r:id="rId12"/>
    <p:sldId id="474" r:id="rId13"/>
    <p:sldId id="475" r:id="rId14"/>
    <p:sldId id="476" r:id="rId15"/>
    <p:sldId id="477" r:id="rId16"/>
    <p:sldId id="478" r:id="rId17"/>
    <p:sldId id="479" r:id="rId18"/>
    <p:sldId id="480" r:id="rId19"/>
    <p:sldId id="481" r:id="rId20"/>
    <p:sldId id="484" r:id="rId21"/>
    <p:sldId id="482" r:id="rId22"/>
    <p:sldId id="483" r:id="rId23"/>
    <p:sldId id="411" r:id="rId24"/>
    <p:sldId id="412" r:id="rId25"/>
    <p:sldId id="485" r:id="rId26"/>
    <p:sldId id="466" r:id="rId27"/>
    <p:sldId id="486" r:id="rId28"/>
    <p:sldId id="488" r:id="rId29"/>
    <p:sldId id="435" r:id="rId30"/>
  </p:sldIdLst>
  <p:sldSz cx="9144000" cy="6858000" type="screen4x3"/>
  <p:notesSz cx="6858000" cy="9144000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7182A"/>
    <a:srgbClr val="993334"/>
    <a:srgbClr val="B43E97"/>
    <a:srgbClr val="883FA0"/>
    <a:srgbClr val="4C8E94"/>
    <a:srgbClr val="569BBE"/>
    <a:srgbClr val="00A389"/>
    <a:srgbClr val="33ADAC"/>
    <a:srgbClr val="0084A9"/>
    <a:srgbClr val="80B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8672" autoAdjust="0"/>
    <p:restoredTop sz="93529" autoAdjust="0"/>
  </p:normalViewPr>
  <p:slideViewPr>
    <p:cSldViewPr snapToGrid="0" snapToObjects="1">
      <p:cViewPr varScale="1">
        <p:scale>
          <a:sx n="77" d="100"/>
          <a:sy n="77" d="100"/>
        </p:scale>
        <p:origin x="-2400" y="-104"/>
      </p:cViewPr>
      <p:guideLst>
        <p:guide orient="horz" pos="4273"/>
        <p:guide pos="2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onhemerijck:Downloads:figures%20and%20graphs%20articl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onhemerijck:Downloads:figures%20and%20graphs%20articl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essandradipietro:Dropbox:SI%20project:RADA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po450\Dropbox\SI%20project\Changing%20welfare%20state-CH%207-v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essandradipietro:Dropbox:ASIS:graphs_articl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essandradipietro:Dropbox:ASIS:graphs_articl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essandradipietro:Dropbox:ASIS:graphs_articl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po450\Dropbox\SI%20project\FILES\Private%20&amp;%20Public%20Social%20spending%20by%20country%20v8.xlsx" TargetMode="External"/><Relationship Id="rId2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essandradipietro:Dropbox:SI%20project:FILES:dataset_radar_v3_fina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Older workers' employment rate</a:t>
            </a:r>
          </a:p>
        </c:rich>
      </c:tx>
      <c:layout>
        <c:manualLayout>
          <c:xMode val="edge"/>
          <c:yMode val="edge"/>
          <c:x val="0.393468192893912"/>
          <c:y val="0.032846729962082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404354664634059"/>
          <c:y val="0.13138691984833"/>
          <c:w val="0.780715544793453"/>
          <c:h val="0.781022245765072"/>
        </c:manualLayout>
      </c:layout>
      <c:lineChart>
        <c:grouping val="standard"/>
        <c:varyColors val="0"/>
        <c:ser>
          <c:idx val="0"/>
          <c:order val="0"/>
          <c:tx>
            <c:strRef>
              <c:f>'[figures%20and%20graphs%20article.xls]old age workers_LLL'!$A$24</c:f>
              <c:strCache>
                <c:ptCount val="1"/>
                <c:pt idx="0">
                  <c:v>Spain</c:v>
                </c:pt>
              </c:strCache>
            </c:strRef>
          </c:tx>
          <c:marker>
            <c:symbol val="diamond"/>
            <c:size val="5"/>
            <c:spPr>
              <a:ln w="9525" cmpd="sng">
                <a:noFill/>
                <a:prstDash val="sysDot"/>
                <a:headEnd type="none"/>
              </a:ln>
            </c:spPr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workers_LLL'!$B$24:$Q$24</c:f>
              <c:numCache>
                <c:formatCode>General</c:formatCode>
                <c:ptCount val="16"/>
                <c:pt idx="1">
                  <c:v>34.98</c:v>
                </c:pt>
                <c:pt idx="2">
                  <c:v>37.02</c:v>
                </c:pt>
                <c:pt idx="3">
                  <c:v>39.23</c:v>
                </c:pt>
                <c:pt idx="4">
                  <c:v>39.88</c:v>
                </c:pt>
                <c:pt idx="5">
                  <c:v>40.85</c:v>
                </c:pt>
                <c:pt idx="6">
                  <c:v>41.23</c:v>
                </c:pt>
                <c:pt idx="7">
                  <c:v>43.08</c:v>
                </c:pt>
                <c:pt idx="8">
                  <c:v>44.1</c:v>
                </c:pt>
                <c:pt idx="9">
                  <c:v>44.52</c:v>
                </c:pt>
                <c:pt idx="10">
                  <c:v>45.48</c:v>
                </c:pt>
                <c:pt idx="11">
                  <c:v>43.98</c:v>
                </c:pt>
                <c:pt idx="12">
                  <c:v>43.55</c:v>
                </c:pt>
                <c:pt idx="13">
                  <c:v>44.48</c:v>
                </c:pt>
                <c:pt idx="14">
                  <c:v>43.88</c:v>
                </c:pt>
                <c:pt idx="15">
                  <c:v>43.25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'[figures%20and%20graphs%20article.xls]old age workers_LLL'!$A$25</c:f>
              <c:strCache>
                <c:ptCount val="1"/>
                <c:pt idx="0">
                  <c:v>Sweden</c:v>
                </c:pt>
              </c:strCache>
            </c:strRef>
          </c:tx>
          <c:marker>
            <c:symbol val="triangle"/>
            <c:size val="5"/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workers_LLL'!$B$25:$Q$25</c:f>
              <c:numCache>
                <c:formatCode>General</c:formatCode>
                <c:ptCount val="16"/>
                <c:pt idx="3">
                  <c:v>66.7</c:v>
                </c:pt>
                <c:pt idx="4">
                  <c:v>68.03</c:v>
                </c:pt>
                <c:pt idx="5">
                  <c:v>68.55</c:v>
                </c:pt>
                <c:pt idx="6">
                  <c:v>69.13</c:v>
                </c:pt>
                <c:pt idx="7">
                  <c:v>69.53</c:v>
                </c:pt>
                <c:pt idx="8">
                  <c:v>69.63</c:v>
                </c:pt>
                <c:pt idx="9">
                  <c:v>69.95</c:v>
                </c:pt>
                <c:pt idx="10">
                  <c:v>70.08</c:v>
                </c:pt>
                <c:pt idx="11">
                  <c:v>69.97</c:v>
                </c:pt>
                <c:pt idx="12">
                  <c:v>70.47</c:v>
                </c:pt>
                <c:pt idx="13">
                  <c:v>72.03</c:v>
                </c:pt>
                <c:pt idx="14">
                  <c:v>72.95</c:v>
                </c:pt>
                <c:pt idx="15">
                  <c:v>73.58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'[figures%20and%20graphs%20article.xls]old age workers_LLL'!$A$16</c:f>
              <c:strCache>
                <c:ptCount val="1"/>
                <c:pt idx="0">
                  <c:v>Italy</c:v>
                </c:pt>
              </c:strCache>
            </c:strRef>
          </c:tx>
          <c:spPr>
            <a:ln>
              <a:solidFill>
                <a:schemeClr val="accent3"/>
              </a:solidFill>
              <a:prstDash val="sysDash"/>
            </a:ln>
          </c:spPr>
          <c:marker>
            <c:symbol val="plus"/>
            <c:size val="5"/>
            <c:spPr>
              <a:ln>
                <a:solidFill>
                  <a:schemeClr val="accent3"/>
                </a:solidFill>
              </a:ln>
            </c:spPr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workers_LLL'!$B$16:$Q$16</c:f>
              <c:numCache>
                <c:formatCode>General</c:formatCode>
                <c:ptCount val="16"/>
                <c:pt idx="0">
                  <c:v>27.7</c:v>
                </c:pt>
                <c:pt idx="1">
                  <c:v>27.63</c:v>
                </c:pt>
                <c:pt idx="2">
                  <c:v>27.68</c:v>
                </c:pt>
                <c:pt idx="3">
                  <c:v>27.95</c:v>
                </c:pt>
                <c:pt idx="4">
                  <c:v>28.9</c:v>
                </c:pt>
                <c:pt idx="5">
                  <c:v>30.23</c:v>
                </c:pt>
                <c:pt idx="6">
                  <c:v>30.57</c:v>
                </c:pt>
                <c:pt idx="7">
                  <c:v>31.43</c:v>
                </c:pt>
                <c:pt idx="8">
                  <c:v>32.48</c:v>
                </c:pt>
                <c:pt idx="9">
                  <c:v>33.75</c:v>
                </c:pt>
                <c:pt idx="10">
                  <c:v>34.42</c:v>
                </c:pt>
                <c:pt idx="11">
                  <c:v>35.73</c:v>
                </c:pt>
                <c:pt idx="12">
                  <c:v>36.6</c:v>
                </c:pt>
                <c:pt idx="13">
                  <c:v>37.95</c:v>
                </c:pt>
                <c:pt idx="14">
                  <c:v>40.35</c:v>
                </c:pt>
                <c:pt idx="15">
                  <c:v>42.7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'[figures%20and%20graphs%20article.xls]old age workers_LLL'!$A$10</c:f>
              <c:strCache>
                <c:ptCount val="1"/>
                <c:pt idx="0">
                  <c:v>France</c:v>
                </c:pt>
              </c:strCache>
            </c:strRef>
          </c:tx>
          <c:spPr>
            <a:ln>
              <a:prstDash val="dash"/>
            </a:ln>
          </c:spPr>
          <c:marker>
            <c:symbol val="none"/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workers_LLL'!$B$10:$Q$10</c:f>
              <c:numCache>
                <c:formatCode>General</c:formatCode>
                <c:ptCount val="16"/>
                <c:pt idx="5">
                  <c:v>36.98</c:v>
                </c:pt>
                <c:pt idx="6">
                  <c:v>37.83</c:v>
                </c:pt>
                <c:pt idx="7">
                  <c:v>38.52</c:v>
                </c:pt>
                <c:pt idx="8">
                  <c:v>38.08</c:v>
                </c:pt>
                <c:pt idx="9">
                  <c:v>38.17</c:v>
                </c:pt>
                <c:pt idx="10">
                  <c:v>38.17</c:v>
                </c:pt>
                <c:pt idx="11">
                  <c:v>38.95</c:v>
                </c:pt>
                <c:pt idx="12">
                  <c:v>39.75</c:v>
                </c:pt>
                <c:pt idx="13">
                  <c:v>41.52</c:v>
                </c:pt>
                <c:pt idx="14">
                  <c:v>44.48</c:v>
                </c:pt>
                <c:pt idx="15">
                  <c:v>45.6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'[figures%20and%20graphs%20article.xls]old age workers_LLL'!$A$12</c:f>
              <c:strCache>
                <c:ptCount val="1"/>
                <c:pt idx="0">
                  <c:v>Germany</c:v>
                </c:pt>
              </c:strCache>
            </c:strRef>
          </c:tx>
          <c:spPr>
            <a:ln>
              <a:prstDash val="lgDashDot"/>
            </a:ln>
          </c:spPr>
          <c:marker>
            <c:symbol val="x"/>
            <c:size val="5"/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workers_LLL'!$B$12:$Q$12</c:f>
              <c:numCache>
                <c:formatCode>General</c:formatCode>
                <c:ptCount val="16"/>
                <c:pt idx="7">
                  <c:v>45.48</c:v>
                </c:pt>
                <c:pt idx="8">
                  <c:v>48.15</c:v>
                </c:pt>
                <c:pt idx="9">
                  <c:v>51.3</c:v>
                </c:pt>
                <c:pt idx="10">
                  <c:v>53.75</c:v>
                </c:pt>
                <c:pt idx="11">
                  <c:v>56.08</c:v>
                </c:pt>
                <c:pt idx="12">
                  <c:v>57.67</c:v>
                </c:pt>
                <c:pt idx="13">
                  <c:v>60.02</c:v>
                </c:pt>
                <c:pt idx="14">
                  <c:v>61.6</c:v>
                </c:pt>
                <c:pt idx="15">
                  <c:v>63.6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'[figures%20and%20graphs%20article.xls]old age workers_LLL'!$A$18</c:f>
              <c:strCache>
                <c:ptCount val="1"/>
                <c:pt idx="0">
                  <c:v>Netherlands</c:v>
                </c:pt>
              </c:strCache>
            </c:strRef>
          </c:tx>
          <c:marker>
            <c:symbol val="circle"/>
            <c:size val="5"/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workers_LLL'!$B$18:$Q$18</c:f>
              <c:numCache>
                <c:formatCode>General</c:formatCode>
                <c:ptCount val="16"/>
                <c:pt idx="2">
                  <c:v>38.17</c:v>
                </c:pt>
                <c:pt idx="3">
                  <c:v>39.6</c:v>
                </c:pt>
                <c:pt idx="4">
                  <c:v>42.35</c:v>
                </c:pt>
                <c:pt idx="5">
                  <c:v>44.33</c:v>
                </c:pt>
                <c:pt idx="6">
                  <c:v>45.25</c:v>
                </c:pt>
                <c:pt idx="7">
                  <c:v>46.13</c:v>
                </c:pt>
                <c:pt idx="8">
                  <c:v>47.65</c:v>
                </c:pt>
                <c:pt idx="9">
                  <c:v>50.85</c:v>
                </c:pt>
                <c:pt idx="10">
                  <c:v>52.98</c:v>
                </c:pt>
                <c:pt idx="11">
                  <c:v>55.1</c:v>
                </c:pt>
                <c:pt idx="12">
                  <c:v>53.7</c:v>
                </c:pt>
                <c:pt idx="13">
                  <c:v>56.08</c:v>
                </c:pt>
                <c:pt idx="14">
                  <c:v>58.58</c:v>
                </c:pt>
                <c:pt idx="15">
                  <c:v>60.08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'[figures%20and%20graphs%20article.xls]old age workers_LLL'!$A$26</c:f>
              <c:strCache>
                <c:ptCount val="1"/>
                <c:pt idx="0">
                  <c:v>United Kingdom</c:v>
                </c:pt>
              </c:strCache>
            </c:strRef>
          </c:tx>
          <c:spPr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square"/>
            <c:size val="5"/>
            <c:spPr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workers_LLL'!$B$26:$Q$26</c:f>
              <c:numCache>
                <c:formatCode>General</c:formatCode>
                <c:ptCount val="16"/>
                <c:pt idx="2">
                  <c:v>50.73</c:v>
                </c:pt>
                <c:pt idx="3">
                  <c:v>52.25</c:v>
                </c:pt>
                <c:pt idx="4">
                  <c:v>53.4</c:v>
                </c:pt>
                <c:pt idx="5">
                  <c:v>55.35</c:v>
                </c:pt>
                <c:pt idx="6">
                  <c:v>56.17</c:v>
                </c:pt>
                <c:pt idx="7">
                  <c:v>56.83</c:v>
                </c:pt>
                <c:pt idx="8">
                  <c:v>57.3</c:v>
                </c:pt>
                <c:pt idx="9">
                  <c:v>57.4</c:v>
                </c:pt>
                <c:pt idx="10">
                  <c:v>58.0</c:v>
                </c:pt>
                <c:pt idx="11">
                  <c:v>57.52</c:v>
                </c:pt>
                <c:pt idx="12">
                  <c:v>57.05</c:v>
                </c:pt>
                <c:pt idx="13">
                  <c:v>56.75</c:v>
                </c:pt>
                <c:pt idx="14">
                  <c:v>58.05</c:v>
                </c:pt>
                <c:pt idx="15">
                  <c:v>59.77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'[figures%20and%20graphs%20article.xls]old age workers_LLL'!$A$20</c:f>
              <c:strCache>
                <c:ptCount val="1"/>
                <c:pt idx="0">
                  <c:v>Poland</c:v>
                </c:pt>
              </c:strCache>
            </c:strRef>
          </c:tx>
          <c:marker>
            <c:symbol val="x"/>
            <c:size val="5"/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workers_LLL'!$B$20:$Q$20</c:f>
              <c:numCache>
                <c:formatCode>General</c:formatCode>
                <c:ptCount val="16"/>
                <c:pt idx="2">
                  <c:v>28.4</c:v>
                </c:pt>
                <c:pt idx="3">
                  <c:v>27.35</c:v>
                </c:pt>
                <c:pt idx="4">
                  <c:v>26.15</c:v>
                </c:pt>
                <c:pt idx="5">
                  <c:v>26.9</c:v>
                </c:pt>
                <c:pt idx="6">
                  <c:v>26.2</c:v>
                </c:pt>
                <c:pt idx="7">
                  <c:v>27.2</c:v>
                </c:pt>
                <c:pt idx="8">
                  <c:v>28.05</c:v>
                </c:pt>
                <c:pt idx="9">
                  <c:v>29.65</c:v>
                </c:pt>
                <c:pt idx="10">
                  <c:v>31.57</c:v>
                </c:pt>
                <c:pt idx="11">
                  <c:v>32.33</c:v>
                </c:pt>
                <c:pt idx="12">
                  <c:v>34.05</c:v>
                </c:pt>
                <c:pt idx="13">
                  <c:v>36.88</c:v>
                </c:pt>
                <c:pt idx="14">
                  <c:v>38.65</c:v>
                </c:pt>
                <c:pt idx="15">
                  <c:v>40.55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'[figures%20and%20graphs%20article.xls]old age workers_LLL'!$A$4</c:f>
              <c:strCache>
                <c:ptCount val="1"/>
                <c:pt idx="0">
                  <c:v>Czech Republic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diamond"/>
            <c:size val="7"/>
          </c:marker>
          <c:cat>
            <c:numRef>
              <c:f>'[figures%20and%20graphs%20article.xls]old age workers_LLL'!$B$1:$Q$1</c:f>
              <c:numCache>
                <c:formatCode>General</c:formatCode>
                <c:ptCount val="16"/>
                <c:pt idx="0">
                  <c:v>1998.0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  <c:pt idx="15">
                  <c:v>2013.0</c:v>
                </c:pt>
              </c:numCache>
            </c:numRef>
          </c:cat>
          <c:val>
            <c:numRef>
              <c:f>'[figures%20and%20graphs%20article.xls]old age workers_LLL'!$B$4:$Q$4</c:f>
              <c:numCache>
                <c:formatCode>General</c:formatCode>
                <c:ptCount val="16"/>
                <c:pt idx="1">
                  <c:v>37.55</c:v>
                </c:pt>
                <c:pt idx="2">
                  <c:v>36.27</c:v>
                </c:pt>
                <c:pt idx="3">
                  <c:v>37.08</c:v>
                </c:pt>
                <c:pt idx="4">
                  <c:v>40.75</c:v>
                </c:pt>
                <c:pt idx="5">
                  <c:v>42.25</c:v>
                </c:pt>
                <c:pt idx="6">
                  <c:v>42.67</c:v>
                </c:pt>
                <c:pt idx="7">
                  <c:v>44.48</c:v>
                </c:pt>
                <c:pt idx="8">
                  <c:v>45.2</c:v>
                </c:pt>
                <c:pt idx="9">
                  <c:v>46.0</c:v>
                </c:pt>
                <c:pt idx="10">
                  <c:v>47.6</c:v>
                </c:pt>
                <c:pt idx="11">
                  <c:v>46.85</c:v>
                </c:pt>
                <c:pt idx="12">
                  <c:v>46.5</c:v>
                </c:pt>
                <c:pt idx="13">
                  <c:v>47.67</c:v>
                </c:pt>
                <c:pt idx="14">
                  <c:v>49.33</c:v>
                </c:pt>
                <c:pt idx="15">
                  <c:v>51.63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57734600"/>
        <c:axId val="-2075017608"/>
      </c:lineChart>
      <c:catAx>
        <c:axId val="-2057734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75017608"/>
        <c:crosses val="autoZero"/>
        <c:auto val="1"/>
        <c:lblAlgn val="ctr"/>
        <c:lblOffset val="100"/>
        <c:noMultiLvlLbl val="0"/>
      </c:catAx>
      <c:valAx>
        <c:axId val="-2075017608"/>
        <c:scaling>
          <c:orientation val="minMax"/>
          <c:min val="2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57734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2037482997007"/>
          <c:y val="0.160584013147959"/>
          <c:w val="0.163297076102216"/>
          <c:h val="0.656934599241649"/>
        </c:manualLayout>
      </c:layout>
      <c:overlay val="0"/>
    </c:legend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Women employment rate 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'[figures%20and%20graphs%20article.xls]employment female'!$A$16</c:f>
              <c:strCache>
                <c:ptCount val="1"/>
                <c:pt idx="0">
                  <c:v>Netherlands</c:v>
                </c:pt>
              </c:strCache>
            </c:strRef>
          </c:tx>
          <c:marker>
            <c:symbol val="triangle"/>
            <c:size val="5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female'!$B$16:$P$16</c:f>
              <c:numCache>
                <c:formatCode>General</c:formatCode>
                <c:ptCount val="15"/>
                <c:pt idx="1">
                  <c:v>63.48</c:v>
                </c:pt>
                <c:pt idx="2">
                  <c:v>65.28</c:v>
                </c:pt>
                <c:pt idx="3">
                  <c:v>66.16999999999998</c:v>
                </c:pt>
                <c:pt idx="4">
                  <c:v>66.05</c:v>
                </c:pt>
                <c:pt idx="5">
                  <c:v>65.83</c:v>
                </c:pt>
                <c:pt idx="6">
                  <c:v>66.4</c:v>
                </c:pt>
                <c:pt idx="7">
                  <c:v>67.65000000000001</c:v>
                </c:pt>
                <c:pt idx="8">
                  <c:v>69.58</c:v>
                </c:pt>
                <c:pt idx="9">
                  <c:v>71.13</c:v>
                </c:pt>
                <c:pt idx="10">
                  <c:v>71.53</c:v>
                </c:pt>
                <c:pt idx="11">
                  <c:v>69.33</c:v>
                </c:pt>
                <c:pt idx="12">
                  <c:v>69.9</c:v>
                </c:pt>
                <c:pt idx="13">
                  <c:v>70.4</c:v>
                </c:pt>
                <c:pt idx="14">
                  <c:v>69.92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'[figures%20and%20graphs%20article.xls]employment female'!$A$10</c:f>
              <c:strCache>
                <c:ptCount val="1"/>
                <c:pt idx="0">
                  <c:v>Germany</c:v>
                </c:pt>
              </c:strCache>
            </c:strRef>
          </c:tx>
          <c:spPr>
            <a:ln w="34925"/>
          </c:spPr>
          <c:marker>
            <c:symbol val="circle"/>
            <c:size val="5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female'!$B$10:$P$10</c:f>
              <c:numCache>
                <c:formatCode>General</c:formatCode>
                <c:ptCount val="15"/>
                <c:pt idx="6">
                  <c:v>59.58</c:v>
                </c:pt>
                <c:pt idx="7">
                  <c:v>61.45</c:v>
                </c:pt>
                <c:pt idx="8">
                  <c:v>63.17</c:v>
                </c:pt>
                <c:pt idx="9">
                  <c:v>64.3</c:v>
                </c:pt>
                <c:pt idx="10">
                  <c:v>65.15000000000001</c:v>
                </c:pt>
                <c:pt idx="11">
                  <c:v>66.13</c:v>
                </c:pt>
                <c:pt idx="12">
                  <c:v>67.83</c:v>
                </c:pt>
                <c:pt idx="13">
                  <c:v>68.1</c:v>
                </c:pt>
                <c:pt idx="14">
                  <c:v>68.95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'[figures%20and%20graphs%20article.xls]employment female'!$A$21</c:f>
              <c:strCache>
                <c:ptCount val="1"/>
                <c:pt idx="0">
                  <c:v>Spain</c:v>
                </c:pt>
              </c:strCache>
            </c:strRef>
          </c:tx>
          <c:spPr>
            <a:ln>
              <a:prstDash val="sysDot"/>
            </a:ln>
          </c:spPr>
          <c:marker>
            <c:symbol val="none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female'!$B$21:$P$21</c:f>
              <c:numCache>
                <c:formatCode>General</c:formatCode>
                <c:ptCount val="15"/>
                <c:pt idx="0">
                  <c:v>38.45</c:v>
                </c:pt>
                <c:pt idx="1">
                  <c:v>41.3</c:v>
                </c:pt>
                <c:pt idx="2">
                  <c:v>43.13</c:v>
                </c:pt>
                <c:pt idx="3">
                  <c:v>45.05</c:v>
                </c:pt>
                <c:pt idx="4">
                  <c:v>46.92</c:v>
                </c:pt>
                <c:pt idx="5">
                  <c:v>48.83</c:v>
                </c:pt>
                <c:pt idx="6">
                  <c:v>51.77</c:v>
                </c:pt>
                <c:pt idx="7">
                  <c:v>53.75</c:v>
                </c:pt>
                <c:pt idx="8">
                  <c:v>55.23</c:v>
                </c:pt>
                <c:pt idx="9">
                  <c:v>55.38</c:v>
                </c:pt>
                <c:pt idx="10">
                  <c:v>53.25</c:v>
                </c:pt>
                <c:pt idx="11">
                  <c:v>52.8</c:v>
                </c:pt>
                <c:pt idx="12">
                  <c:v>52.58</c:v>
                </c:pt>
                <c:pt idx="13">
                  <c:v>51.15</c:v>
                </c:pt>
                <c:pt idx="14">
                  <c:v>50.3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'[figures%20and%20graphs%20article.xls]employment female'!$A$14</c:f>
              <c:strCache>
                <c:ptCount val="1"/>
                <c:pt idx="0">
                  <c:v>Italy</c:v>
                </c:pt>
              </c:strCache>
            </c:strRef>
          </c:tx>
          <c:spPr>
            <a:ln w="34925"/>
          </c:spPr>
          <c:marker>
            <c:symbol val="square"/>
            <c:size val="5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female'!$B$14:$P$14</c:f>
              <c:numCache>
                <c:formatCode>General</c:formatCode>
                <c:ptCount val="15"/>
                <c:pt idx="0">
                  <c:v>38.27</c:v>
                </c:pt>
                <c:pt idx="1">
                  <c:v>39.55</c:v>
                </c:pt>
                <c:pt idx="2">
                  <c:v>41.1</c:v>
                </c:pt>
                <c:pt idx="3">
                  <c:v>42.02</c:v>
                </c:pt>
                <c:pt idx="4">
                  <c:v>42.65</c:v>
                </c:pt>
                <c:pt idx="5">
                  <c:v>45.25</c:v>
                </c:pt>
                <c:pt idx="6">
                  <c:v>45.25</c:v>
                </c:pt>
                <c:pt idx="7">
                  <c:v>46.33</c:v>
                </c:pt>
                <c:pt idx="8">
                  <c:v>46.65</c:v>
                </c:pt>
                <c:pt idx="9">
                  <c:v>47.2</c:v>
                </c:pt>
                <c:pt idx="10">
                  <c:v>46.35</c:v>
                </c:pt>
                <c:pt idx="11">
                  <c:v>46.13</c:v>
                </c:pt>
                <c:pt idx="12">
                  <c:v>46.5</c:v>
                </c:pt>
                <c:pt idx="13">
                  <c:v>47.1</c:v>
                </c:pt>
                <c:pt idx="14">
                  <c:v>46.52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'[figures%20and%20graphs%20article.xls]employment female'!$A$22</c:f>
              <c:strCache>
                <c:ptCount val="1"/>
                <c:pt idx="0">
                  <c:v>Sweden</c:v>
                </c:pt>
              </c:strCache>
            </c:strRef>
          </c:tx>
          <c:spPr>
            <a:ln w="22225"/>
          </c:spPr>
          <c:marker>
            <c:symbol val="plus"/>
            <c:size val="5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female'!$B$22:$P$22</c:f>
              <c:numCache>
                <c:formatCode>General</c:formatCode>
                <c:ptCount val="15"/>
                <c:pt idx="2">
                  <c:v>72.28</c:v>
                </c:pt>
                <c:pt idx="3">
                  <c:v>72.22</c:v>
                </c:pt>
                <c:pt idx="4">
                  <c:v>71.45</c:v>
                </c:pt>
                <c:pt idx="5">
                  <c:v>70.5</c:v>
                </c:pt>
                <c:pt idx="6">
                  <c:v>70.22</c:v>
                </c:pt>
                <c:pt idx="7">
                  <c:v>70.7</c:v>
                </c:pt>
                <c:pt idx="8">
                  <c:v>71.75</c:v>
                </c:pt>
                <c:pt idx="9">
                  <c:v>71.85</c:v>
                </c:pt>
                <c:pt idx="10">
                  <c:v>70.2</c:v>
                </c:pt>
                <c:pt idx="11">
                  <c:v>69.65000000000001</c:v>
                </c:pt>
                <c:pt idx="12">
                  <c:v>71.28</c:v>
                </c:pt>
                <c:pt idx="13">
                  <c:v>71.83</c:v>
                </c:pt>
                <c:pt idx="14">
                  <c:v>72.47</c:v>
                </c:pt>
              </c:numCache>
            </c:numRef>
          </c:val>
          <c:smooth val="0"/>
        </c:ser>
        <c:ser>
          <c:idx val="6"/>
          <c:order val="5"/>
          <c:tx>
            <c:strRef>
              <c:f>'[figures%20and%20graphs%20article.xls]employment female'!$A$5</c:f>
              <c:strCache>
                <c:ptCount val="1"/>
                <c:pt idx="0">
                  <c:v>Denmark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female'!$B$5:$P$5</c:f>
              <c:numCache>
                <c:formatCode>General</c:formatCode>
                <c:ptCount val="15"/>
                <c:pt idx="0">
                  <c:v>71.13</c:v>
                </c:pt>
                <c:pt idx="1">
                  <c:v>71.63</c:v>
                </c:pt>
                <c:pt idx="2">
                  <c:v>72.03</c:v>
                </c:pt>
                <c:pt idx="3">
                  <c:v>71.7</c:v>
                </c:pt>
                <c:pt idx="4">
                  <c:v>70.53</c:v>
                </c:pt>
                <c:pt idx="5">
                  <c:v>71.58</c:v>
                </c:pt>
                <c:pt idx="6">
                  <c:v>71.9</c:v>
                </c:pt>
                <c:pt idx="7">
                  <c:v>73.45</c:v>
                </c:pt>
                <c:pt idx="8">
                  <c:v>73.16999999999998</c:v>
                </c:pt>
                <c:pt idx="9">
                  <c:v>74.08</c:v>
                </c:pt>
                <c:pt idx="10">
                  <c:v>72.7</c:v>
                </c:pt>
                <c:pt idx="11">
                  <c:v>71.1</c:v>
                </c:pt>
                <c:pt idx="12">
                  <c:v>70.4</c:v>
                </c:pt>
                <c:pt idx="13">
                  <c:v>69.97</c:v>
                </c:pt>
                <c:pt idx="14">
                  <c:v>70.05</c:v>
                </c:pt>
              </c:numCache>
            </c:numRef>
          </c:val>
          <c:smooth val="0"/>
        </c:ser>
        <c:ser>
          <c:idx val="7"/>
          <c:order val="6"/>
          <c:tx>
            <c:strRef>
              <c:f>'[figures%20and%20graphs%20article.xls]employment female'!$A$23</c:f>
              <c:strCache>
                <c:ptCount val="1"/>
                <c:pt idx="0">
                  <c:v>United Kingdom</c:v>
                </c:pt>
              </c:strCache>
            </c:strRef>
          </c:tx>
          <c:spPr>
            <a:ln w="22225"/>
          </c:spPr>
          <c:marker>
            <c:symbol val="x"/>
            <c:size val="5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female'!$B$23:$P$23</c:f>
              <c:numCache>
                <c:formatCode>General</c:formatCode>
                <c:ptCount val="15"/>
                <c:pt idx="1">
                  <c:v>64.72</c:v>
                </c:pt>
                <c:pt idx="2">
                  <c:v>65.0</c:v>
                </c:pt>
                <c:pt idx="3">
                  <c:v>65.2</c:v>
                </c:pt>
                <c:pt idx="4">
                  <c:v>65.33</c:v>
                </c:pt>
                <c:pt idx="5">
                  <c:v>65.6</c:v>
                </c:pt>
                <c:pt idx="6">
                  <c:v>65.85</c:v>
                </c:pt>
                <c:pt idx="7">
                  <c:v>65.78</c:v>
                </c:pt>
                <c:pt idx="8">
                  <c:v>65.47</c:v>
                </c:pt>
                <c:pt idx="9">
                  <c:v>65.83</c:v>
                </c:pt>
                <c:pt idx="10">
                  <c:v>65.0</c:v>
                </c:pt>
                <c:pt idx="11">
                  <c:v>64.55</c:v>
                </c:pt>
                <c:pt idx="12">
                  <c:v>64.55</c:v>
                </c:pt>
                <c:pt idx="13">
                  <c:v>65.05</c:v>
                </c:pt>
                <c:pt idx="14">
                  <c:v>65.75</c:v>
                </c:pt>
              </c:numCache>
            </c:numRef>
          </c:val>
          <c:smooth val="0"/>
        </c:ser>
        <c:ser>
          <c:idx val="8"/>
          <c:order val="7"/>
          <c:tx>
            <c:strRef>
              <c:f>'[figures%20and%20graphs%20article.xls]employment female'!$A$4</c:f>
              <c:strCache>
                <c:ptCount val="1"/>
                <c:pt idx="0">
                  <c:v>Czech Republic</c:v>
                </c:pt>
              </c:strCache>
            </c:strRef>
          </c:tx>
          <c:spPr>
            <a:ln w="28575">
              <a:prstDash val="dashDot"/>
            </a:ln>
          </c:spPr>
          <c:marker>
            <c:symbol val="none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female'!$B$4:$P$4</c:f>
              <c:numCache>
                <c:formatCode>General</c:formatCode>
                <c:ptCount val="15"/>
                <c:pt idx="0">
                  <c:v>57.38</c:v>
                </c:pt>
                <c:pt idx="1">
                  <c:v>56.9</c:v>
                </c:pt>
                <c:pt idx="2">
                  <c:v>56.92</c:v>
                </c:pt>
                <c:pt idx="3">
                  <c:v>57.02</c:v>
                </c:pt>
                <c:pt idx="4">
                  <c:v>56.35</c:v>
                </c:pt>
                <c:pt idx="5">
                  <c:v>56.0</c:v>
                </c:pt>
                <c:pt idx="6">
                  <c:v>56.25</c:v>
                </c:pt>
                <c:pt idx="7">
                  <c:v>56.77</c:v>
                </c:pt>
                <c:pt idx="8">
                  <c:v>57.27</c:v>
                </c:pt>
                <c:pt idx="9">
                  <c:v>57.58</c:v>
                </c:pt>
                <c:pt idx="10">
                  <c:v>56.67</c:v>
                </c:pt>
                <c:pt idx="11">
                  <c:v>56.25</c:v>
                </c:pt>
                <c:pt idx="12">
                  <c:v>57.25</c:v>
                </c:pt>
                <c:pt idx="13">
                  <c:v>58.25</c:v>
                </c:pt>
                <c:pt idx="14">
                  <c:v>59.63</c:v>
                </c:pt>
              </c:numCache>
            </c:numRef>
          </c:val>
          <c:smooth val="0"/>
        </c:ser>
        <c:ser>
          <c:idx val="9"/>
          <c:order val="8"/>
          <c:tx>
            <c:strRef>
              <c:f>'[figures%20and%20graphs%20article.xls]employment female'!$A$17</c:f>
              <c:strCache>
                <c:ptCount val="1"/>
                <c:pt idx="0">
                  <c:v>Poland</c:v>
                </c:pt>
              </c:strCache>
            </c:strRef>
          </c:tx>
          <c:spPr>
            <a:ln w="25400">
              <a:prstDash val="lgDashDotDot"/>
            </a:ln>
          </c:spPr>
          <c:marker>
            <c:symbol val="none"/>
          </c:marker>
          <c:cat>
            <c:numRef>
              <c:f>'[figures%20and%20graphs%20article.xls]employment female'!$B$1:$P$1</c:f>
              <c:numCache>
                <c:formatCode>General</c:formatCode>
                <c:ptCount val="15"/>
                <c:pt idx="0">
                  <c:v>1999.0</c:v>
                </c:pt>
                <c:pt idx="1">
                  <c:v>2000.0</c:v>
                </c:pt>
                <c:pt idx="2">
                  <c:v>2001.0</c:v>
                </c:pt>
                <c:pt idx="3">
                  <c:v>2002.0</c:v>
                </c:pt>
                <c:pt idx="4">
                  <c:v>2003.0</c:v>
                </c:pt>
                <c:pt idx="5">
                  <c:v>2004.0</c:v>
                </c:pt>
                <c:pt idx="6">
                  <c:v>2005.0</c:v>
                </c:pt>
                <c:pt idx="7">
                  <c:v>2006.0</c:v>
                </c:pt>
                <c:pt idx="8">
                  <c:v>2007.0</c:v>
                </c:pt>
                <c:pt idx="9">
                  <c:v>2008.0</c:v>
                </c:pt>
                <c:pt idx="10">
                  <c:v>2009.0</c:v>
                </c:pt>
                <c:pt idx="11">
                  <c:v>2010.0</c:v>
                </c:pt>
                <c:pt idx="12">
                  <c:v>2011.0</c:v>
                </c:pt>
                <c:pt idx="13">
                  <c:v>2012.0</c:v>
                </c:pt>
                <c:pt idx="14">
                  <c:v>2013.0</c:v>
                </c:pt>
              </c:numCache>
            </c:numRef>
          </c:cat>
          <c:val>
            <c:numRef>
              <c:f>'[figures%20and%20graphs%20article.xls]employment female'!$B$17:$P$17</c:f>
              <c:numCache>
                <c:formatCode>General</c:formatCode>
                <c:ptCount val="15"/>
                <c:pt idx="1">
                  <c:v>48.92</c:v>
                </c:pt>
                <c:pt idx="2">
                  <c:v>47.7</c:v>
                </c:pt>
                <c:pt idx="3">
                  <c:v>46.25</c:v>
                </c:pt>
                <c:pt idx="4">
                  <c:v>46.0</c:v>
                </c:pt>
                <c:pt idx="5">
                  <c:v>46.23</c:v>
                </c:pt>
                <c:pt idx="6">
                  <c:v>46.8</c:v>
                </c:pt>
                <c:pt idx="7">
                  <c:v>48.2</c:v>
                </c:pt>
                <c:pt idx="8">
                  <c:v>50.58</c:v>
                </c:pt>
                <c:pt idx="9">
                  <c:v>52.38</c:v>
                </c:pt>
                <c:pt idx="10">
                  <c:v>52.75</c:v>
                </c:pt>
                <c:pt idx="11">
                  <c:v>52.6</c:v>
                </c:pt>
                <c:pt idx="12">
                  <c:v>52.7</c:v>
                </c:pt>
                <c:pt idx="13">
                  <c:v>53.13</c:v>
                </c:pt>
                <c:pt idx="14">
                  <c:v>53.38</c:v>
                </c:pt>
              </c:numCache>
            </c:numRef>
          </c:val>
          <c:smooth val="0"/>
        </c:ser>
        <c:ser>
          <c:idx val="0"/>
          <c:order val="9"/>
          <c:tx>
            <c:strRef>
              <c:f>'[figures%20and%20graphs%20article.xls]employment female'!$A$2</c:f>
              <c:strCache>
                <c:ptCount val="1"/>
                <c:pt idx="0">
                  <c:v>Austria</c:v>
                </c:pt>
              </c:strCache>
            </c:strRef>
          </c:tx>
          <c:spPr>
            <a:ln w="34925"/>
          </c:spPr>
          <c:val>
            <c:numRef>
              <c:f>'[figures%20and%20graphs%20article.xls]employment female'!$B$2:$P$2</c:f>
              <c:numCache>
                <c:formatCode>General</c:formatCode>
                <c:ptCount val="15"/>
                <c:pt idx="0">
                  <c:v>59.55</c:v>
                </c:pt>
                <c:pt idx="1">
                  <c:v>59.63</c:v>
                </c:pt>
                <c:pt idx="2">
                  <c:v>60.13</c:v>
                </c:pt>
                <c:pt idx="3">
                  <c:v>61.25</c:v>
                </c:pt>
                <c:pt idx="4">
                  <c:v>61.58</c:v>
                </c:pt>
                <c:pt idx="5">
                  <c:v>60.7</c:v>
                </c:pt>
                <c:pt idx="6">
                  <c:v>61.98</c:v>
                </c:pt>
                <c:pt idx="7">
                  <c:v>63.45</c:v>
                </c:pt>
                <c:pt idx="8">
                  <c:v>64.4</c:v>
                </c:pt>
                <c:pt idx="9">
                  <c:v>65.78</c:v>
                </c:pt>
                <c:pt idx="10">
                  <c:v>66.45</c:v>
                </c:pt>
                <c:pt idx="11">
                  <c:v>66.38</c:v>
                </c:pt>
                <c:pt idx="12">
                  <c:v>66.5</c:v>
                </c:pt>
                <c:pt idx="13">
                  <c:v>67.25</c:v>
                </c:pt>
                <c:pt idx="14">
                  <c:v>67.6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67673848"/>
        <c:axId val="-2057835768"/>
      </c:lineChart>
      <c:catAx>
        <c:axId val="-2067673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57835768"/>
        <c:crosses val="autoZero"/>
        <c:auto val="1"/>
        <c:lblAlgn val="ctr"/>
        <c:lblOffset val="100"/>
        <c:noMultiLvlLbl val="0"/>
      </c:catAx>
      <c:valAx>
        <c:axId val="-2057835768"/>
        <c:scaling>
          <c:orientation val="minMax"/>
          <c:min val="35.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-2067673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0554839059248399"/>
          <c:y val="0.909604206113927"/>
          <c:w val="0.935484460360673"/>
          <c:h val="0.0649717290081377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826510760669"/>
          <c:y val="0.0275198808868288"/>
          <c:w val="0.7694191090697"/>
          <c:h val="0.84867653846814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x"/>
            <c:size val="9"/>
          </c:marker>
          <c:dLbls>
            <c:dLbl>
              <c:idx val="0"/>
              <c:layout/>
              <c:tx>
                <c:strRef>
                  <c:f>'ECEC enrolment'!$A$159</c:f>
                  <c:strCache>
                    <c:ptCount val="1"/>
                    <c:pt idx="0">
                      <c:v>AT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'ECEC enrolment'!$A$160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strRef>
                  <c:f>'ECEC enrolment'!$A$161</c:f>
                  <c:strCache>
                    <c:ptCount val="1"/>
                    <c:pt idx="0">
                      <c:v>BG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'ECEC enrolment'!$A$162</c:f>
                  <c:strCache>
                    <c:ptCount val="1"/>
                    <c:pt idx="0">
                      <c:v>HR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'ECEC enrolment'!$A$163</c:f>
                  <c:strCache>
                    <c:ptCount val="1"/>
                    <c:pt idx="0">
                      <c:v>CY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'ECEC enrolment'!$A$164</c:f>
                  <c:strCache>
                    <c:ptCount val="1"/>
                    <c:pt idx="0">
                      <c:v>CZ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'ECEC enrolment'!$A$165</c:f>
                  <c:strCache>
                    <c:ptCount val="1"/>
                    <c:pt idx="0">
                      <c:v>DK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95709966078801"/>
                  <c:y val="-0.0332480818414322"/>
                </c:manualLayout>
              </c:layout>
              <c:tx>
                <c:strRef>
                  <c:f>'ECEC enrolment'!$A$166</c:f>
                  <c:strCache>
                    <c:ptCount val="1"/>
                    <c:pt idx="0">
                      <c:v>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strRef>
                  <c:f>'ECEC enrolment'!$A$167</c:f>
                  <c:strCache>
                    <c:ptCount val="1"/>
                    <c:pt idx="0">
                      <c:v>FI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354094762544926"/>
                  <c:y val="-0.0286984075177131"/>
                </c:manualLayout>
              </c:layout>
              <c:tx>
                <c:strRef>
                  <c:f>'ECEC enrolment'!$A$168</c:f>
                  <c:strCache>
                    <c:ptCount val="1"/>
                    <c:pt idx="0">
                      <c:v>FR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'ECEC enrolment'!$A$169</c:f>
                  <c:strCache>
                    <c:ptCount val="1"/>
                    <c:pt idx="0">
                      <c:v>DE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'ECEC enrolment'!$A$170</c:f>
                  <c:strCache>
                    <c:ptCount val="1"/>
                    <c:pt idx="0">
                      <c:v>EL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'ECEC enrolment'!$A$171</c:f>
                  <c:strCache>
                    <c:ptCount val="1"/>
                    <c:pt idx="0">
                      <c:v>HU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'ECEC enrolment'!$A$172</c:f>
                  <c:strCache>
                    <c:ptCount val="1"/>
                    <c:pt idx="0">
                      <c:v>IS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0194426217556139"/>
                  <c:y val="-0.0192186685623801"/>
                </c:manualLayout>
              </c:layout>
              <c:tx>
                <c:strRef>
                  <c:f>'ECEC enrolment'!$A$173</c:f>
                  <c:strCache>
                    <c:ptCount val="1"/>
                    <c:pt idx="0">
                      <c:v>IE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0769335850562539"/>
                  <c:y val="-0.0127877237851662"/>
                </c:manualLayout>
              </c:layout>
              <c:tx>
                <c:strRef>
                  <c:f>'ECEC enrolment'!$A$174</c:f>
                  <c:strCache>
                    <c:ptCount val="1"/>
                    <c:pt idx="0">
                      <c:v>IT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0471544879324341"/>
                  <c:y val="0.0354513226070357"/>
                </c:manualLayout>
              </c:layout>
              <c:tx>
                <c:strRef>
                  <c:f>'ECEC enrolment'!$A$175</c:f>
                  <c:strCache>
                    <c:ptCount val="1"/>
                    <c:pt idx="0">
                      <c:v>LV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46699666927599"/>
                  <c:y val="-0.0332480818414322"/>
                </c:manualLayout>
              </c:layout>
              <c:tx>
                <c:strRef>
                  <c:f>'ECEC enrolment'!$A$176</c:f>
                  <c:strCache>
                    <c:ptCount val="1"/>
                    <c:pt idx="0">
                      <c:v>LT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strRef>
                  <c:f>'ECEC enrolment'!$A$177</c:f>
                  <c:strCache>
                    <c:ptCount val="1"/>
                    <c:pt idx="0">
                      <c:v>LU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679037927276634"/>
                  <c:y val="-0.0358056265984655"/>
                </c:manualLayout>
              </c:layout>
              <c:tx>
                <c:strRef>
                  <c:f>'ECEC enrolment'!$A$178</c:f>
                  <c:strCache>
                    <c:ptCount val="1"/>
                    <c:pt idx="0">
                      <c:v>MT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0.0520396993058794"/>
                  <c:y val="-0.0259067357512954"/>
                </c:manualLayout>
              </c:layout>
              <c:tx>
                <c:strRef>
                  <c:f>'ECEC enrolment'!$A$179</c:f>
                  <c:strCache>
                    <c:ptCount val="1"/>
                    <c:pt idx="0">
                      <c:v>NL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/>
              <c:tx>
                <c:strRef>
                  <c:f>'ECEC enrolment'!$A$180</c:f>
                  <c:strCache>
                    <c:ptCount val="1"/>
                    <c:pt idx="0">
                      <c:v>NO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/>
              <c:tx>
                <c:strRef>
                  <c:f>'ECEC enrolment'!$A$181</c:f>
                  <c:strCache>
                    <c:ptCount val="1"/>
                    <c:pt idx="0">
                      <c:v>PL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/>
              <c:tx>
                <c:strRef>
                  <c:f>'ECEC enrolment'!$A$182</c:f>
                  <c:strCache>
                    <c:ptCount val="1"/>
                    <c:pt idx="0">
                      <c:v>PT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/>
              <c:tx>
                <c:strRef>
                  <c:f>'ECEC enrolment'!$A$183</c:f>
                  <c:strCache>
                    <c:ptCount val="1"/>
                    <c:pt idx="0">
                      <c:v>RO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/>
              <c:tx>
                <c:strRef>
                  <c:f>'ECEC enrolment'!$A$184</c:f>
                  <c:strCache>
                    <c:ptCount val="1"/>
                    <c:pt idx="0">
                      <c:v>SK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-0.00387472907349996"/>
                  <c:y val="0.0"/>
                </c:manualLayout>
              </c:layout>
              <c:tx>
                <c:strRef>
                  <c:f>'ECEC enrolment'!$A$185</c:f>
                  <c:strCache>
                    <c:ptCount val="1"/>
                    <c:pt idx="0">
                      <c:v>SI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-0.0536340769903762"/>
                  <c:y val="-0.0275325885973557"/>
                </c:manualLayout>
              </c:layout>
              <c:tx>
                <c:strRef>
                  <c:f>'ECEC enrolment'!$A$186</c:f>
                  <c:strCache>
                    <c:ptCount val="1"/>
                    <c:pt idx="0">
                      <c:v>ES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8"/>
              <c:layout/>
              <c:tx>
                <c:strRef>
                  <c:f>'ECEC enrolment'!$A$187</c:f>
                  <c:strCache>
                    <c:ptCount val="1"/>
                    <c:pt idx="0">
                      <c:v>SE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layout>
                <c:manualLayout>
                  <c:x val="-0.0208999094411444"/>
                  <c:y val="-0.0383631713554987"/>
                </c:manualLayout>
              </c:layout>
              <c:tx>
                <c:strRef>
                  <c:f>'ECEC enrolment'!$A$188</c:f>
                  <c:strCache>
                    <c:ptCount val="1"/>
                    <c:pt idx="0">
                      <c:v>CH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layout/>
              <c:tx>
                <c:strRef>
                  <c:f>'ECEC enrolment'!$A$189</c:f>
                  <c:strCache>
                    <c:ptCount val="1"/>
                    <c:pt idx="0">
                      <c:v>UK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'ECEC enrolment'!$B$159:$B$190</c:f>
              <c:numCache>
                <c:formatCode>General</c:formatCode>
                <c:ptCount val="32"/>
                <c:pt idx="0">
                  <c:v>17.0</c:v>
                </c:pt>
                <c:pt idx="1">
                  <c:v>46.0</c:v>
                </c:pt>
                <c:pt idx="2">
                  <c:v>11.0</c:v>
                </c:pt>
                <c:pt idx="3">
                  <c:v>11.0</c:v>
                </c:pt>
                <c:pt idx="4">
                  <c:v>25.0</c:v>
                </c:pt>
                <c:pt idx="5">
                  <c:v>2.0</c:v>
                </c:pt>
                <c:pt idx="6">
                  <c:v>62.0</c:v>
                </c:pt>
                <c:pt idx="7">
                  <c:v>21.0</c:v>
                </c:pt>
                <c:pt idx="8">
                  <c:v>28.0</c:v>
                </c:pt>
                <c:pt idx="9">
                  <c:v>39.0</c:v>
                </c:pt>
                <c:pt idx="10">
                  <c:v>28.0</c:v>
                </c:pt>
                <c:pt idx="11">
                  <c:v>14.0</c:v>
                </c:pt>
                <c:pt idx="12">
                  <c:v>10.0</c:v>
                </c:pt>
                <c:pt idx="13">
                  <c:v>43.0</c:v>
                </c:pt>
                <c:pt idx="14">
                  <c:v>29.0</c:v>
                </c:pt>
                <c:pt idx="15">
                  <c:v>21.0</c:v>
                </c:pt>
                <c:pt idx="16">
                  <c:v>23.0</c:v>
                </c:pt>
                <c:pt idx="17">
                  <c:v>10.0</c:v>
                </c:pt>
                <c:pt idx="18">
                  <c:v>47.0</c:v>
                </c:pt>
                <c:pt idx="19">
                  <c:v>20.0</c:v>
                </c:pt>
                <c:pt idx="20">
                  <c:v>46.0</c:v>
                </c:pt>
                <c:pt idx="21">
                  <c:v>47.0</c:v>
                </c:pt>
                <c:pt idx="22">
                  <c:v>5.0</c:v>
                </c:pt>
                <c:pt idx="23">
                  <c:v>38.0</c:v>
                </c:pt>
                <c:pt idx="24">
                  <c:v>6.0</c:v>
                </c:pt>
                <c:pt idx="25">
                  <c:v>4.0</c:v>
                </c:pt>
                <c:pt idx="26">
                  <c:v>39.0</c:v>
                </c:pt>
                <c:pt idx="27">
                  <c:v>35.0</c:v>
                </c:pt>
                <c:pt idx="28">
                  <c:v>55.0</c:v>
                </c:pt>
                <c:pt idx="29">
                  <c:v>32.0</c:v>
                </c:pt>
                <c:pt idx="30">
                  <c:v>30.0</c:v>
                </c:pt>
              </c:numCache>
            </c:numRef>
          </c:xVal>
          <c:yVal>
            <c:numRef>
              <c:f>'ECEC enrolment'!$E$159:$E$190</c:f>
              <c:numCache>
                <c:formatCode>General</c:formatCode>
                <c:ptCount val="32"/>
                <c:pt idx="0">
                  <c:v>79.0</c:v>
                </c:pt>
                <c:pt idx="1">
                  <c:v>98.0</c:v>
                </c:pt>
                <c:pt idx="2">
                  <c:v>78.0</c:v>
                </c:pt>
                <c:pt idx="3">
                  <c:v>47.0</c:v>
                </c:pt>
                <c:pt idx="4">
                  <c:v>80.0</c:v>
                </c:pt>
                <c:pt idx="5">
                  <c:v>76.0</c:v>
                </c:pt>
                <c:pt idx="6">
                  <c:v>98.0</c:v>
                </c:pt>
                <c:pt idx="7">
                  <c:v>91.0</c:v>
                </c:pt>
                <c:pt idx="8">
                  <c:v>79.0</c:v>
                </c:pt>
                <c:pt idx="9">
                  <c:v>92.0</c:v>
                </c:pt>
                <c:pt idx="10">
                  <c:v>89.0</c:v>
                </c:pt>
                <c:pt idx="11">
                  <c:v>69.0</c:v>
                </c:pt>
                <c:pt idx="12">
                  <c:v>84.0</c:v>
                </c:pt>
                <c:pt idx="13">
                  <c:v>98.0</c:v>
                </c:pt>
                <c:pt idx="14">
                  <c:v>89.0</c:v>
                </c:pt>
                <c:pt idx="15">
                  <c:v>90.0</c:v>
                </c:pt>
                <c:pt idx="16">
                  <c:v>79.0</c:v>
                </c:pt>
                <c:pt idx="17">
                  <c:v>74.0</c:v>
                </c:pt>
                <c:pt idx="18">
                  <c:v>73.0</c:v>
                </c:pt>
                <c:pt idx="19">
                  <c:v>92.0</c:v>
                </c:pt>
                <c:pt idx="20">
                  <c:v>86.0</c:v>
                </c:pt>
                <c:pt idx="21">
                  <c:v>88.0</c:v>
                </c:pt>
                <c:pt idx="22">
                  <c:v>38.0</c:v>
                </c:pt>
                <c:pt idx="23">
                  <c:v>85.0</c:v>
                </c:pt>
                <c:pt idx="24">
                  <c:v>51.0</c:v>
                </c:pt>
                <c:pt idx="25">
                  <c:v>74.0</c:v>
                </c:pt>
                <c:pt idx="26">
                  <c:v>91.0</c:v>
                </c:pt>
                <c:pt idx="27">
                  <c:v>90.0</c:v>
                </c:pt>
                <c:pt idx="28">
                  <c:v>96.0</c:v>
                </c:pt>
                <c:pt idx="29">
                  <c:v>71.0</c:v>
                </c:pt>
                <c:pt idx="30">
                  <c:v>71.0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xVal>
            <c:numRef>
              <c:f>'ECEC enrolment'!$G$159</c:f>
              <c:numCache>
                <c:formatCode>General</c:formatCode>
                <c:ptCount val="1"/>
                <c:pt idx="0">
                  <c:v>33.0</c:v>
                </c:pt>
              </c:numCache>
            </c:numRef>
          </c:xVal>
          <c:yVal>
            <c:numRef>
              <c:f>'ECEC enrolment'!$H$159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7809960"/>
        <c:axId val="-2090078920"/>
      </c:scatterChart>
      <c:valAx>
        <c:axId val="-2057809960"/>
        <c:scaling>
          <c:orientation val="minMax"/>
          <c:max val="9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Formal childcare</a:t>
                </a:r>
                <a:r>
                  <a:rPr lang="en-US" baseline="0"/>
                  <a:t> coverage rate, for </a:t>
                </a:r>
                <a:r>
                  <a:rPr lang="en-US"/>
                  <a:t>0-3 yrs old</a:t>
                </a:r>
                <a:r>
                  <a:rPr lang="en-US" baseline="0"/>
                  <a:t> kids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90078920"/>
        <c:crosses val="autoZero"/>
        <c:crossBetween val="midCat"/>
      </c:valAx>
      <c:valAx>
        <c:axId val="-2090078920"/>
        <c:scaling>
          <c:orientation val="minMax"/>
          <c:min val="3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Formal childcare coverage rate, </a:t>
                </a:r>
              </a:p>
              <a:p>
                <a:pPr>
                  <a:defRPr/>
                </a:pPr>
                <a:r>
                  <a:rPr lang="en-US"/>
                  <a:t> for 3 - school year age</a:t>
                </a:r>
              </a:p>
            </c:rich>
          </c:tx>
          <c:layout>
            <c:manualLayout>
              <c:xMode val="edge"/>
              <c:yMode val="edge"/>
              <c:x val="0.0330675853018373"/>
              <c:y val="0.18404366885595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057809960"/>
        <c:crosses val="autoZero"/>
        <c:crossBetween val="midCat"/>
      </c:valAx>
    </c:plotArea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GRAPH_7.43!$A$3</c:f>
                  <c:strCache>
                    <c:ptCount val="1"/>
                    <c:pt idx="0">
                      <c:v>AT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GRAPH_7.43!$A$4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strRef>
                  <c:f>GRAPH_7.43!$A$5</c:f>
                  <c:strCache>
                    <c:ptCount val="1"/>
                    <c:pt idx="0">
                      <c:v>CZ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GRAPH_7.43!$A$6</c:f>
                  <c:strCache>
                    <c:ptCount val="1"/>
                    <c:pt idx="0">
                      <c:v>DK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GRAPH_7.43!$A$7</c:f>
                  <c:strCache>
                    <c:ptCount val="1"/>
                    <c:pt idx="0">
                      <c:v>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GRAPH_7.43!$A$8</c:f>
                  <c:strCache>
                    <c:ptCount val="1"/>
                    <c:pt idx="0">
                      <c:v>FI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GRAPH_7.43!$A$9</c:f>
                  <c:strCache>
                    <c:ptCount val="1"/>
                    <c:pt idx="0">
                      <c:v>FR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GRAPH_7.43!$A$10</c:f>
                  <c:strCache>
                    <c:ptCount val="1"/>
                    <c:pt idx="0">
                      <c:v>DE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strRef>
                  <c:f>GRAPH_7.43!$A$11</c:f>
                  <c:strCache>
                    <c:ptCount val="1"/>
                    <c:pt idx="0">
                      <c:v>GR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GRAPH_7.43!$A$12</c:f>
                  <c:strCache>
                    <c:ptCount val="1"/>
                    <c:pt idx="0">
                      <c:v>HU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GRAPH_7.43!$A$13</c:f>
                  <c:strCache>
                    <c:ptCount val="1"/>
                    <c:pt idx="0">
                      <c:v>IE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GRAPH_7.43!$A$14</c:f>
                  <c:strCache>
                    <c:ptCount val="1"/>
                    <c:pt idx="0">
                      <c:v>IT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GRAPH_7.43!$A$15</c:f>
                  <c:strCache>
                    <c:ptCount val="1"/>
                    <c:pt idx="0">
                      <c:v>LU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.00349516040632923"/>
                  <c:y val="-0.00389122064587742"/>
                </c:manualLayout>
              </c:layout>
              <c:tx>
                <c:strRef>
                  <c:f>GRAPH_7.43!$A$16</c:f>
                  <c:strCache>
                    <c:ptCount val="1"/>
                    <c:pt idx="0">
                      <c:v>NL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strRef>
                  <c:f>GRAPH_7.43!$A$17</c:f>
                  <c:strCache>
                    <c:ptCount val="1"/>
                    <c:pt idx="0">
                      <c:v>PL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strRef>
                  <c:f>GRAPH_7.43!$A$18</c:f>
                  <c:strCache>
                    <c:ptCount val="1"/>
                    <c:pt idx="0">
                      <c:v>PT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strRef>
                  <c:f>GRAPH_7.43!$A$19</c:f>
                  <c:strCache>
                    <c:ptCount val="1"/>
                    <c:pt idx="0">
                      <c:v>SK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tx>
                <c:strRef>
                  <c:f>GRAPH_7.43!$A$20</c:f>
                  <c:strCache>
                    <c:ptCount val="1"/>
                    <c:pt idx="0">
                      <c:v>SI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strRef>
                  <c:f>GRAPH_7.43!$A$21</c:f>
                  <c:strCache>
                    <c:ptCount val="1"/>
                    <c:pt idx="0">
                      <c:v>ES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tx>
                <c:strRef>
                  <c:f>GRAPH_7.43!$A$22</c:f>
                  <c:strCache>
                    <c:ptCount val="1"/>
                    <c:pt idx="0">
                      <c:v>SE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tx>
                <c:strRef>
                  <c:f>GRAPH_7.43!$A$23</c:f>
                  <c:strCache>
                    <c:ptCount val="1"/>
                    <c:pt idx="0">
                      <c:v>UK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GRAPH_7.43!$D$3:$D$23</c:f>
              <c:numCache>
                <c:formatCode>0.00</c:formatCode>
                <c:ptCount val="21"/>
                <c:pt idx="0">
                  <c:v>67.11666666666666</c:v>
                </c:pt>
                <c:pt idx="1">
                  <c:v>56.87</c:v>
                </c:pt>
                <c:pt idx="2">
                  <c:v>58.37666666666609</c:v>
                </c:pt>
                <c:pt idx="3">
                  <c:v>70.14</c:v>
                </c:pt>
                <c:pt idx="4">
                  <c:v>64.46666666666666</c:v>
                </c:pt>
                <c:pt idx="5">
                  <c:v>67.80666666666667</c:v>
                </c:pt>
                <c:pt idx="6">
                  <c:v>60.05</c:v>
                </c:pt>
                <c:pt idx="7">
                  <c:v>68.29333333333331</c:v>
                </c:pt>
                <c:pt idx="8">
                  <c:v>42.20333333333333</c:v>
                </c:pt>
                <c:pt idx="9">
                  <c:v>51.83333333333334</c:v>
                </c:pt>
                <c:pt idx="10">
                  <c:v>55.37666666666609</c:v>
                </c:pt>
                <c:pt idx="11">
                  <c:v>46.70666666666623</c:v>
                </c:pt>
                <c:pt idx="12">
                  <c:v>58.35666666666602</c:v>
                </c:pt>
                <c:pt idx="13">
                  <c:v>70.07333333333287</c:v>
                </c:pt>
                <c:pt idx="14">
                  <c:v>53.07</c:v>
                </c:pt>
                <c:pt idx="15">
                  <c:v>58.83333333333334</c:v>
                </c:pt>
                <c:pt idx="16">
                  <c:v>52.85</c:v>
                </c:pt>
                <c:pt idx="17">
                  <c:v>60.20666666666624</c:v>
                </c:pt>
                <c:pt idx="18">
                  <c:v>51.34333333333333</c:v>
                </c:pt>
                <c:pt idx="19">
                  <c:v>71.86</c:v>
                </c:pt>
                <c:pt idx="20">
                  <c:v>65.11666666666666</c:v>
                </c:pt>
              </c:numCache>
            </c:numRef>
          </c:xVal>
          <c:yVal>
            <c:numRef>
              <c:f>GRAPH_7.43!$E$3:$E$23</c:f>
              <c:numCache>
                <c:formatCode>General</c:formatCode>
                <c:ptCount val="21"/>
                <c:pt idx="0">
                  <c:v>1.43</c:v>
                </c:pt>
                <c:pt idx="1">
                  <c:v>1.81</c:v>
                </c:pt>
                <c:pt idx="2">
                  <c:v>1.43</c:v>
                </c:pt>
                <c:pt idx="3">
                  <c:v>1.76</c:v>
                </c:pt>
                <c:pt idx="4">
                  <c:v>1.61</c:v>
                </c:pt>
                <c:pt idx="5">
                  <c:v>1.83</c:v>
                </c:pt>
                <c:pt idx="6">
                  <c:v>2.0</c:v>
                </c:pt>
                <c:pt idx="7">
                  <c:v>1.36</c:v>
                </c:pt>
                <c:pt idx="8">
                  <c:v>1.39</c:v>
                </c:pt>
                <c:pt idx="9">
                  <c:v>1.24</c:v>
                </c:pt>
                <c:pt idx="10">
                  <c:v>2.06</c:v>
                </c:pt>
                <c:pt idx="11">
                  <c:v>1.39</c:v>
                </c:pt>
                <c:pt idx="12">
                  <c:v>1.52</c:v>
                </c:pt>
                <c:pt idx="13">
                  <c:v>1.76</c:v>
                </c:pt>
                <c:pt idx="14">
                  <c:v>1.3</c:v>
                </c:pt>
                <c:pt idx="15">
                  <c:v>1.35</c:v>
                </c:pt>
                <c:pt idx="16">
                  <c:v>1.45</c:v>
                </c:pt>
                <c:pt idx="17">
                  <c:v>1.56</c:v>
                </c:pt>
                <c:pt idx="18">
                  <c:v>1.34</c:v>
                </c:pt>
                <c:pt idx="19">
                  <c:v>1.9</c:v>
                </c:pt>
                <c:pt idx="20">
                  <c:v>1.91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9844040"/>
        <c:axId val="-2029838408"/>
      </c:scatterChart>
      <c:valAx>
        <c:axId val="-2029844040"/>
        <c:scaling>
          <c:orientation val="minMax"/>
          <c:max val="75.0"/>
          <c:min val="4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Women employment rate (av 2011-2013)</a:t>
                </a:r>
              </a:p>
            </c:rich>
          </c:tx>
          <c:layout>
            <c:manualLayout>
              <c:xMode val="edge"/>
              <c:yMode val="edge"/>
              <c:x val="0.312144957783891"/>
              <c:y val="0.91428050378092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-2029838408"/>
        <c:crosses val="autoZero"/>
        <c:crossBetween val="midCat"/>
      </c:valAx>
      <c:valAx>
        <c:axId val="-2029838408"/>
        <c:scaling>
          <c:orientation val="minMax"/>
          <c:max val="2.5"/>
          <c:min val="1.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Fertility rate 2011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2984404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>
          <a:latin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dLbls>
            <c:dLbl>
              <c:idx val="0"/>
              <c:layout/>
              <c:tx>
                <c:strRef>
                  <c:f>'poverty-capacitating'!$A$2</c:f>
                  <c:strCache>
                    <c:ptCount val="1"/>
                    <c:pt idx="0">
                      <c:v>AT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strRef>
                  <c:f>'poverty-capacitating'!$A$3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strRef>
                  <c:f>'poverty-capacitating'!$A$4</c:f>
                  <c:strCache>
                    <c:ptCount val="1"/>
                    <c:pt idx="0">
                      <c:v>CZ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'poverty-capacitating'!$A$5</c:f>
                  <c:strCache>
                    <c:ptCount val="1"/>
                    <c:pt idx="0">
                      <c:v>DK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'poverty-capacitating'!$A$6</c:f>
                  <c:strCache>
                    <c:ptCount val="1"/>
                    <c:pt idx="0">
                      <c:v>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'poverty-capacitating'!$A$7</c:f>
                  <c:strCache>
                    <c:ptCount val="1"/>
                    <c:pt idx="0">
                      <c:v>FI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'poverty-capacitating'!$A$8</c:f>
                  <c:strCache>
                    <c:ptCount val="1"/>
                    <c:pt idx="0">
                      <c:v>FR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'poverty-capacitating'!$A$9</c:f>
                  <c:strCache>
                    <c:ptCount val="1"/>
                    <c:pt idx="0">
                      <c:v>DE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0712279669860544"/>
                  <c:y val="0.0161549629184635"/>
                </c:manualLayout>
              </c:layout>
              <c:tx>
                <c:strRef>
                  <c:f>'poverty-capacitating'!$A$10</c:f>
                  <c:strCache>
                    <c:ptCount val="1"/>
                    <c:pt idx="0">
                      <c:v>GR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strRef>
                  <c:f>'poverty-capacitating'!$A$11</c:f>
                  <c:strCache>
                    <c:ptCount val="1"/>
                    <c:pt idx="0">
                      <c:v>HU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'poverty-capacitating'!$A$12</c:f>
                  <c:strCache>
                    <c:ptCount val="1"/>
                    <c:pt idx="0">
                      <c:v>IE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'poverty-capacitating'!$A$13</c:f>
                  <c:strCache>
                    <c:ptCount val="1"/>
                    <c:pt idx="0">
                      <c:v>IT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'poverty-capacitating'!$A$14</c:f>
                  <c:strCache>
                    <c:ptCount val="1"/>
                    <c:pt idx="0">
                      <c:v>LU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tx>
                <c:strRef>
                  <c:f>'poverty-capacitating'!$A$15</c:f>
                  <c:strCache>
                    <c:ptCount val="1"/>
                    <c:pt idx="0">
                      <c:v>NL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034180817759226"/>
                  <c:y val="0.036330608537693"/>
                </c:manualLayout>
              </c:layout>
              <c:tx>
                <c:strRef>
                  <c:f>'poverty-capacitating'!$A$16</c:f>
                  <c:strCache>
                    <c:ptCount val="1"/>
                    <c:pt idx="0">
                      <c:v>PL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400838630110995"/>
                  <c:y val="-0.0862851952770209"/>
                </c:manualLayout>
              </c:layout>
              <c:tx>
                <c:strRef>
                  <c:f>'poverty-capacitating'!$A$17</c:f>
                  <c:strCache>
                    <c:ptCount val="1"/>
                    <c:pt idx="0">
                      <c:v>PT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strRef>
                  <c:f>'poverty-capacitating'!$A$18</c:f>
                  <c:strCache>
                    <c:ptCount val="1"/>
                    <c:pt idx="0">
                      <c:v>SK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387342756854188"/>
                  <c:y val="-0.0999091734786557"/>
                </c:manualLayout>
              </c:layout>
              <c:tx>
                <c:strRef>
                  <c:f>'poverty-capacitating'!$A$19</c:f>
                  <c:strCache>
                    <c:ptCount val="1"/>
                    <c:pt idx="0">
                      <c:v>SL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00575277487904373"/>
                  <c:y val="0.0116461770616548"/>
                </c:manualLayout>
              </c:layout>
              <c:tx>
                <c:strRef>
                  <c:f>'poverty-capacitating'!$A$20</c:f>
                  <c:strCache>
                    <c:ptCount val="1"/>
                    <c:pt idx="0">
                      <c:v>ES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tx>
                <c:strRef>
                  <c:f>'poverty-capacitating'!$A$21</c:f>
                  <c:strCache>
                    <c:ptCount val="1"/>
                    <c:pt idx="0">
                      <c:v>SE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0.0374163741580495"/>
                  <c:y val="-0.0772025431425976"/>
                </c:manualLayout>
              </c:layout>
              <c:tx>
                <c:strRef>
                  <c:f>'poverty-capacitating'!$A$22</c:f>
                  <c:strCache>
                    <c:ptCount val="1"/>
                    <c:pt idx="0">
                      <c:v>UK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'poverty-capacitating'!$C$2:$C$22</c:f>
              <c:numCache>
                <c:formatCode>General</c:formatCode>
                <c:ptCount val="21"/>
                <c:pt idx="0">
                  <c:v>10.47</c:v>
                </c:pt>
                <c:pt idx="1">
                  <c:v>11.22</c:v>
                </c:pt>
                <c:pt idx="2">
                  <c:v>7.550000000000001</c:v>
                </c:pt>
                <c:pt idx="3">
                  <c:v>18.0</c:v>
                </c:pt>
                <c:pt idx="4">
                  <c:v>8.66</c:v>
                </c:pt>
                <c:pt idx="5">
                  <c:v>13.7</c:v>
                </c:pt>
                <c:pt idx="6">
                  <c:v>10.91</c:v>
                </c:pt>
                <c:pt idx="7">
                  <c:v>9.42</c:v>
                </c:pt>
                <c:pt idx="8">
                  <c:v>1.7</c:v>
                </c:pt>
                <c:pt idx="9">
                  <c:v>7.46</c:v>
                </c:pt>
                <c:pt idx="10">
                  <c:v>10.08</c:v>
                </c:pt>
                <c:pt idx="11">
                  <c:v>6.899999999999999</c:v>
                </c:pt>
                <c:pt idx="12">
                  <c:v>8.720000000000001</c:v>
                </c:pt>
                <c:pt idx="13">
                  <c:v>12.7</c:v>
                </c:pt>
                <c:pt idx="14">
                  <c:v>7.2</c:v>
                </c:pt>
                <c:pt idx="15">
                  <c:v>7.96</c:v>
                </c:pt>
                <c:pt idx="16">
                  <c:v>5.94</c:v>
                </c:pt>
                <c:pt idx="17">
                  <c:v>9.45</c:v>
                </c:pt>
                <c:pt idx="18">
                  <c:v>9.1</c:v>
                </c:pt>
                <c:pt idx="19">
                  <c:v>15.64</c:v>
                </c:pt>
                <c:pt idx="20">
                  <c:v>10.57</c:v>
                </c:pt>
              </c:numCache>
            </c:numRef>
          </c:xVal>
          <c:yVal>
            <c:numRef>
              <c:f>'poverty-capacitating'!$B$2:$B$22</c:f>
              <c:numCache>
                <c:formatCode>General</c:formatCode>
                <c:ptCount val="21"/>
                <c:pt idx="0">
                  <c:v>0.09</c:v>
                </c:pt>
                <c:pt idx="2">
                  <c:v>0.059</c:v>
                </c:pt>
                <c:pt idx="3">
                  <c:v>0.06</c:v>
                </c:pt>
                <c:pt idx="4">
                  <c:v>0.117</c:v>
                </c:pt>
                <c:pt idx="5">
                  <c:v>0.075</c:v>
                </c:pt>
                <c:pt idx="6">
                  <c:v>0.08</c:v>
                </c:pt>
                <c:pt idx="7">
                  <c:v>0.087</c:v>
                </c:pt>
                <c:pt idx="8">
                  <c:v>0.152</c:v>
                </c:pt>
                <c:pt idx="10">
                  <c:v>0.097</c:v>
                </c:pt>
                <c:pt idx="11">
                  <c:v>0.126</c:v>
                </c:pt>
                <c:pt idx="12">
                  <c:v>0.081</c:v>
                </c:pt>
                <c:pt idx="14">
                  <c:v>0.111</c:v>
                </c:pt>
                <c:pt idx="15">
                  <c:v>0.119</c:v>
                </c:pt>
                <c:pt idx="16">
                  <c:v>0.083</c:v>
                </c:pt>
                <c:pt idx="17">
                  <c:v>0.089</c:v>
                </c:pt>
                <c:pt idx="18">
                  <c:v>0.151</c:v>
                </c:pt>
                <c:pt idx="19">
                  <c:v>0.097</c:v>
                </c:pt>
                <c:pt idx="20">
                  <c:v>0.095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1864392"/>
        <c:axId val="-2061496168"/>
      </c:scatterChart>
      <c:valAx>
        <c:axId val="-2041864392"/>
        <c:scaling>
          <c:orientation val="minMax"/>
          <c:min val="0.05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it-IT" sz="1200" dirty="0" err="1">
                    <a:latin typeface="Calibri"/>
                    <a:cs typeface="Calibri"/>
                  </a:rPr>
                  <a:t>Capacitating</a:t>
                </a:r>
                <a:r>
                  <a:rPr lang="it-IT" sz="1200" dirty="0">
                    <a:latin typeface="Calibri"/>
                    <a:cs typeface="Calibri"/>
                  </a:rPr>
                  <a:t> social </a:t>
                </a:r>
                <a:r>
                  <a:rPr lang="it-IT" sz="1200" dirty="0" err="1" smtClean="0">
                    <a:latin typeface="Calibri"/>
                    <a:cs typeface="Calibri"/>
                  </a:rPr>
                  <a:t>spending</a:t>
                </a:r>
                <a:endParaRPr lang="it-IT" sz="1200" dirty="0">
                  <a:latin typeface="Calibri"/>
                  <a:cs typeface="Calibri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61496168"/>
        <c:crosses val="autoZero"/>
        <c:crossBetween val="midCat"/>
      </c:valAx>
      <c:valAx>
        <c:axId val="-20614961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it-IT" sz="1200" dirty="0" err="1">
                    <a:latin typeface="Calibri"/>
                    <a:cs typeface="Calibri"/>
                  </a:rPr>
                  <a:t>Poverty</a:t>
                </a:r>
                <a:r>
                  <a:rPr lang="it-IT" sz="1200" dirty="0">
                    <a:latin typeface="Calibri"/>
                    <a:cs typeface="Calibri"/>
                  </a:rPr>
                  <a:t> rate</a:t>
                </a:r>
              </a:p>
            </c:rich>
          </c:tx>
          <c:layout>
            <c:manualLayout>
              <c:xMode val="edge"/>
              <c:yMode val="edge"/>
              <c:x val="0.0209677419354839"/>
              <c:y val="0.3886245602278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041864392"/>
        <c:crosses val="autoZero"/>
        <c:crossBetween val="midCat"/>
      </c:valAx>
    </c:plotArea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latin typeface="+mj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dLbls>
            <c:dLbl>
              <c:idx val="0"/>
              <c:layout/>
              <c:tx>
                <c:strRef>
                  <c:f>'capacitating- employment'!$A$2</c:f>
                  <c:strCache>
                    <c:ptCount val="1"/>
                    <c:pt idx="0">
                      <c:v>AT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'capacitating- employment'!$A$3</c:f>
                  <c:strCache>
                    <c:ptCount val="1"/>
                    <c:pt idx="0">
                      <c:v>BE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strRef>
                  <c:f>'capacitating- employment'!$A$4</c:f>
                  <c:strCache>
                    <c:ptCount val="1"/>
                    <c:pt idx="0">
                      <c:v>CZ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'capacitating- employment'!$A$5</c:f>
                  <c:strCache>
                    <c:ptCount val="1"/>
                    <c:pt idx="0">
                      <c:v>DK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'capacitating- employment'!$A$6</c:f>
                  <c:strCache>
                    <c:ptCount val="1"/>
                    <c:pt idx="0">
                      <c:v>EE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'capacitating- employment'!$A$7</c:f>
                  <c:strCache>
                    <c:ptCount val="1"/>
                    <c:pt idx="0">
                      <c:v>FI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'capacitating- employment'!$A$8</c:f>
                  <c:strCache>
                    <c:ptCount val="1"/>
                    <c:pt idx="0">
                      <c:v>FR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'capacitating- employment'!$A$9</c:f>
                  <c:strCache>
                    <c:ptCount val="1"/>
                    <c:pt idx="0">
                      <c:v>DE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strRef>
                  <c:f>'capacitating- employment'!$A$10</c:f>
                  <c:strCache>
                    <c:ptCount val="1"/>
                    <c:pt idx="0">
                      <c:v>GR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'capacitating- employment'!$A$11</c:f>
                  <c:strCache>
                    <c:ptCount val="1"/>
                    <c:pt idx="0">
                      <c:v>HU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'capacitating- employment'!$A$12</c:f>
                  <c:strCache>
                    <c:ptCount val="1"/>
                    <c:pt idx="0">
                      <c:v>IE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'capacitating- employment'!$A$13</c:f>
                  <c:strCache>
                    <c:ptCount val="1"/>
                    <c:pt idx="0">
                      <c:v>IT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'capacitating- employment'!$A$14</c:f>
                  <c:strCache>
                    <c:ptCount val="1"/>
                    <c:pt idx="0">
                      <c:v>LU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'capacitating- employment'!$A$15</c:f>
                  <c:strCache>
                    <c:ptCount val="1"/>
                    <c:pt idx="0">
                      <c:v>NL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strRef>
                  <c:f>'capacitating- employment'!$A$16</c:f>
                  <c:strCache>
                    <c:ptCount val="1"/>
                    <c:pt idx="0">
                      <c:v>PL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strRef>
                  <c:f>'capacitating- employment'!$A$17</c:f>
                  <c:strCache>
                    <c:ptCount val="1"/>
                    <c:pt idx="0">
                      <c:v>PT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strRef>
                  <c:f>'capacitating- employment'!$A$18</c:f>
                  <c:strCache>
                    <c:ptCount val="1"/>
                    <c:pt idx="0">
                      <c:v>SK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tx>
                <c:strRef>
                  <c:f>'capacitating- employment'!$A$19</c:f>
                  <c:strCache>
                    <c:ptCount val="1"/>
                    <c:pt idx="0">
                      <c:v>SL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strRef>
                  <c:f>'capacitating- employment'!$A$20</c:f>
                  <c:strCache>
                    <c:ptCount val="1"/>
                    <c:pt idx="0">
                      <c:v>ES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tx>
                <c:strRef>
                  <c:f>'capacitating- employment'!$A$21</c:f>
                  <c:strCache>
                    <c:ptCount val="1"/>
                    <c:pt idx="0">
                      <c:v>SE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tx>
                <c:strRef>
                  <c:f>'capacitating- employment'!$A$22</c:f>
                  <c:strCache>
                    <c:ptCount val="1"/>
                    <c:pt idx="0">
                      <c:v>UK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'capacitating- employment'!$B$2:$B$22</c:f>
              <c:numCache>
                <c:formatCode>General</c:formatCode>
                <c:ptCount val="21"/>
                <c:pt idx="0">
                  <c:v>10.47</c:v>
                </c:pt>
                <c:pt idx="1">
                  <c:v>11.22</c:v>
                </c:pt>
                <c:pt idx="2">
                  <c:v>7.550000000000001</c:v>
                </c:pt>
                <c:pt idx="3">
                  <c:v>18.0</c:v>
                </c:pt>
                <c:pt idx="4">
                  <c:v>8.66</c:v>
                </c:pt>
                <c:pt idx="5">
                  <c:v>13.7</c:v>
                </c:pt>
                <c:pt idx="6">
                  <c:v>10.91</c:v>
                </c:pt>
                <c:pt idx="7">
                  <c:v>9.42</c:v>
                </c:pt>
                <c:pt idx="8">
                  <c:v>1.7</c:v>
                </c:pt>
                <c:pt idx="9">
                  <c:v>7.46</c:v>
                </c:pt>
                <c:pt idx="10">
                  <c:v>10.08</c:v>
                </c:pt>
                <c:pt idx="11">
                  <c:v>6.899999999999999</c:v>
                </c:pt>
                <c:pt idx="12">
                  <c:v>8.720000000000001</c:v>
                </c:pt>
                <c:pt idx="13">
                  <c:v>12.7</c:v>
                </c:pt>
                <c:pt idx="14">
                  <c:v>7.2</c:v>
                </c:pt>
                <c:pt idx="15">
                  <c:v>7.96</c:v>
                </c:pt>
                <c:pt idx="16">
                  <c:v>5.94</c:v>
                </c:pt>
                <c:pt idx="17">
                  <c:v>9.45</c:v>
                </c:pt>
                <c:pt idx="18">
                  <c:v>9.1</c:v>
                </c:pt>
                <c:pt idx="19">
                  <c:v>15.64</c:v>
                </c:pt>
                <c:pt idx="20">
                  <c:v>10.57</c:v>
                </c:pt>
              </c:numCache>
            </c:numRef>
          </c:xVal>
          <c:yVal>
            <c:numRef>
              <c:f>'capacitating- employment'!$C$2:$C$22</c:f>
              <c:numCache>
                <c:formatCode>General</c:formatCode>
                <c:ptCount val="21"/>
                <c:pt idx="0">
                  <c:v>72.1</c:v>
                </c:pt>
                <c:pt idx="1">
                  <c:v>61.9</c:v>
                </c:pt>
                <c:pt idx="2">
                  <c:v>65.7</c:v>
                </c:pt>
                <c:pt idx="3">
                  <c:v>73.2</c:v>
                </c:pt>
                <c:pt idx="4">
                  <c:v>65.3</c:v>
                </c:pt>
                <c:pt idx="5">
                  <c:v>69.0</c:v>
                </c:pt>
                <c:pt idx="6">
                  <c:v>63.9</c:v>
                </c:pt>
                <c:pt idx="7">
                  <c:v>72.7</c:v>
                </c:pt>
                <c:pt idx="8">
                  <c:v>55.1</c:v>
                </c:pt>
                <c:pt idx="9">
                  <c:v>55.8</c:v>
                </c:pt>
                <c:pt idx="10">
                  <c:v>58.9</c:v>
                </c:pt>
                <c:pt idx="11">
                  <c:v>57.0</c:v>
                </c:pt>
                <c:pt idx="12">
                  <c:v>64.6</c:v>
                </c:pt>
                <c:pt idx="13">
                  <c:v>74.9</c:v>
                </c:pt>
                <c:pt idx="14">
                  <c:v>59.3</c:v>
                </c:pt>
                <c:pt idx="15">
                  <c:v>63.8</c:v>
                </c:pt>
                <c:pt idx="16">
                  <c:v>59.3</c:v>
                </c:pt>
                <c:pt idx="17">
                  <c:v>64.4</c:v>
                </c:pt>
                <c:pt idx="18">
                  <c:v>58.0</c:v>
                </c:pt>
                <c:pt idx="19">
                  <c:v>73.6</c:v>
                </c:pt>
                <c:pt idx="20">
                  <c:v>69.5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9714168"/>
        <c:axId val="-2067168296"/>
      </c:scatterChart>
      <c:valAx>
        <c:axId val="-202971416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>
                    <a:latin typeface="Calibri"/>
                    <a:cs typeface="Calibri"/>
                  </a:defRPr>
                </a:pPr>
                <a:r>
                  <a:rPr lang="it-IT" sz="1200" dirty="0" err="1">
                    <a:latin typeface="Calibri"/>
                    <a:cs typeface="Calibri"/>
                  </a:rPr>
                  <a:t>Capacitating</a:t>
                </a:r>
                <a:r>
                  <a:rPr lang="it-IT" sz="1200" dirty="0">
                    <a:latin typeface="Calibri"/>
                    <a:cs typeface="Calibri"/>
                  </a:rPr>
                  <a:t> social </a:t>
                </a:r>
                <a:r>
                  <a:rPr lang="it-IT" sz="1200" dirty="0" err="1" smtClean="0">
                    <a:latin typeface="Calibri"/>
                    <a:cs typeface="Calibri"/>
                  </a:rPr>
                  <a:t>spending</a:t>
                </a:r>
                <a:endParaRPr lang="it-IT" sz="1200" dirty="0">
                  <a:latin typeface="Calibri"/>
                  <a:cs typeface="Calibri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67168296"/>
        <c:crosses val="autoZero"/>
        <c:crossBetween val="midCat"/>
      </c:valAx>
      <c:valAx>
        <c:axId val="-2067168296"/>
        <c:scaling>
          <c:orientation val="minMax"/>
          <c:min val="5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>
                    <a:latin typeface="Calibri"/>
                    <a:cs typeface="Calibri"/>
                  </a:defRPr>
                </a:pPr>
                <a:r>
                  <a:rPr lang="it-IT" sz="1200">
                    <a:latin typeface="Calibri"/>
                    <a:cs typeface="Calibri"/>
                  </a:rPr>
                  <a:t>Employment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29714168"/>
        <c:crosses val="autoZero"/>
        <c:crossBetween val="midCat"/>
      </c:valAx>
    </c:plotArea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latin typeface="+mj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dLbls>
            <c:dLbl>
              <c:idx val="0"/>
              <c:layout/>
              <c:tx>
                <c:strRef>
                  <c:f>Foglio4!$A$2</c:f>
                  <c:strCache>
                    <c:ptCount val="1"/>
                    <c:pt idx="0">
                      <c:v>AT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214920785504222"/>
                  <c:y val="-0.0730230798335225"/>
                </c:manualLayout>
              </c:layout>
              <c:tx>
                <c:strRef>
                  <c:f>Foglio4!$A$3</c:f>
                  <c:strCache>
                    <c:ptCount val="1"/>
                    <c:pt idx="0">
                      <c:v>BE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668860639408025"/>
                  <c:y val="-0.0730230798335225"/>
                </c:manualLayout>
              </c:layout>
              <c:tx>
                <c:strRef>
                  <c:f>Foglio4!$A$4</c:f>
                  <c:strCache>
                    <c:ptCount val="1"/>
                    <c:pt idx="0">
                      <c:v>CZ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Foglio4!$A$5</c:f>
                  <c:strCache>
                    <c:ptCount val="1"/>
                    <c:pt idx="0">
                      <c:v>DK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Foglio4!$A$6</c:f>
                  <c:strCache>
                    <c:ptCount val="1"/>
                    <c:pt idx="0">
                      <c:v>EE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0393274298403572"/>
                  <c:y val="-0.0434254756296286"/>
                </c:manualLayout>
              </c:layout>
              <c:tx>
                <c:strRef>
                  <c:f>Foglio4!$A$7</c:f>
                  <c:strCache>
                    <c:ptCount val="1"/>
                    <c:pt idx="0">
                      <c:v>FI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0620791196281188"/>
                  <c:y val="-0.0843738176314793"/>
                </c:manualLayout>
              </c:layout>
              <c:tx>
                <c:strRef>
                  <c:f>Foglio4!$A$8</c:f>
                  <c:strCache>
                    <c:ptCount val="1"/>
                    <c:pt idx="0">
                      <c:v>FR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Foglio4!$A$9</c:f>
                  <c:strCache>
                    <c:ptCount val="1"/>
                    <c:pt idx="0">
                      <c:v>DE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strRef>
                  <c:f>Foglio4!$A$10</c:f>
                  <c:strCache>
                    <c:ptCount val="1"/>
                    <c:pt idx="0">
                      <c:v>GR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Foglio4!$A$11</c:f>
                  <c:strCache>
                    <c:ptCount val="1"/>
                    <c:pt idx="0">
                      <c:v>HU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0351038800872782"/>
                  <c:y val="-0.114642451759364"/>
                </c:manualLayout>
              </c:layout>
              <c:tx>
                <c:strRef>
                  <c:f>Foglio4!$A$12</c:f>
                  <c:strCache>
                    <c:ptCount val="1"/>
                    <c:pt idx="0">
                      <c:v>IE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0591941940992316"/>
                  <c:y val="-0.0654559213015513"/>
                </c:manualLayout>
              </c:layout>
              <c:tx>
                <c:strRef>
                  <c:f>Foglio4!$A$13</c:f>
                  <c:strCache>
                    <c:ptCount val="1"/>
                    <c:pt idx="0">
                      <c:v>IT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Foglio4!$A$14</c:f>
                  <c:strCache>
                    <c:ptCount val="1"/>
                    <c:pt idx="0">
                      <c:v>LU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0.0227052240501311"/>
                  <c:y val="-0.0434254756296286"/>
                </c:manualLayout>
              </c:layout>
              <c:tx>
                <c:strRef>
                  <c:f>Foglio4!$A$15</c:f>
                  <c:strCache>
                    <c:ptCount val="1"/>
                    <c:pt idx="0">
                      <c:v>NL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0471919172754008"/>
                  <c:y val="-0.088157396897465"/>
                </c:manualLayout>
              </c:layout>
              <c:tx>
                <c:strRef>
                  <c:f>Foglio4!$A$16</c:f>
                  <c:strCache>
                    <c:ptCount val="1"/>
                    <c:pt idx="0">
                      <c:v>PL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741459064604876"/>
                  <c:y val="-0.0919409761634506"/>
                </c:manualLayout>
              </c:layout>
              <c:tx>
                <c:strRef>
                  <c:f>Foglio4!$A$17</c:f>
                  <c:strCache>
                    <c:ptCount val="1"/>
                    <c:pt idx="0">
                      <c:v>PT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strRef>
                  <c:f>Foglio4!$A$18</c:f>
                  <c:strCache>
                    <c:ptCount val="1"/>
                    <c:pt idx="0">
                      <c:v>SK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710843373493976"/>
                  <c:y val="-0.0692397984871641"/>
                </c:manualLayout>
              </c:layout>
              <c:tx>
                <c:strRef>
                  <c:f>Foglio4!$A$19</c:f>
                  <c:strCache>
                    <c:ptCount val="1"/>
                    <c:pt idx="0">
                      <c:v>SL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517489801726591"/>
                  <c:y val="-0.0843741155511066"/>
                </c:manualLayout>
              </c:layout>
              <c:tx>
                <c:strRef>
                  <c:f>Foglio4!$A$20</c:f>
                  <c:strCache>
                    <c:ptCount val="1"/>
                    <c:pt idx="0">
                      <c:v>ES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tx>
                <c:strRef>
                  <c:f>Foglio4!$A$21</c:f>
                  <c:strCache>
                    <c:ptCount val="1"/>
                    <c:pt idx="0">
                      <c:v>SE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0.0522240774120102"/>
                  <c:y val="-0.0957245554294363"/>
                </c:manualLayout>
              </c:layout>
              <c:tx>
                <c:strRef>
                  <c:f>Foglio4!$A$22</c:f>
                  <c:strCache>
                    <c:ptCount val="1"/>
                    <c:pt idx="0">
                      <c:v>UK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Foglio4!$B$2:$B$22</c:f>
              <c:numCache>
                <c:formatCode>General</c:formatCode>
                <c:ptCount val="21"/>
                <c:pt idx="0">
                  <c:v>9.45</c:v>
                </c:pt>
                <c:pt idx="1">
                  <c:v>10.58</c:v>
                </c:pt>
                <c:pt idx="2">
                  <c:v>6.530000000000001</c:v>
                </c:pt>
                <c:pt idx="3">
                  <c:v>15.34</c:v>
                </c:pt>
                <c:pt idx="4">
                  <c:v>7.28</c:v>
                </c:pt>
                <c:pt idx="5">
                  <c:v>12.28</c:v>
                </c:pt>
                <c:pt idx="6">
                  <c:v>10.55</c:v>
                </c:pt>
                <c:pt idx="7">
                  <c:v>8.66</c:v>
                </c:pt>
                <c:pt idx="8">
                  <c:v>1.37</c:v>
                </c:pt>
                <c:pt idx="9">
                  <c:v>7.56</c:v>
                </c:pt>
                <c:pt idx="10">
                  <c:v>8.280000000000001</c:v>
                </c:pt>
                <c:pt idx="11">
                  <c:v>6.84</c:v>
                </c:pt>
                <c:pt idx="12">
                  <c:v>8.200000000000001</c:v>
                </c:pt>
                <c:pt idx="13">
                  <c:v>12.49</c:v>
                </c:pt>
                <c:pt idx="14">
                  <c:v>7.119999999999997</c:v>
                </c:pt>
                <c:pt idx="15">
                  <c:v>7.24</c:v>
                </c:pt>
                <c:pt idx="16">
                  <c:v>5.52</c:v>
                </c:pt>
                <c:pt idx="17">
                  <c:v>7.659999999999996</c:v>
                </c:pt>
                <c:pt idx="18">
                  <c:v>8.239999999999998</c:v>
                </c:pt>
                <c:pt idx="19">
                  <c:v>14.95</c:v>
                </c:pt>
                <c:pt idx="20">
                  <c:v>9.290000000000001</c:v>
                </c:pt>
              </c:numCache>
            </c:numRef>
          </c:xVal>
          <c:yVal>
            <c:numRef>
              <c:f>Foglio4!$C$2:$C$22</c:f>
              <c:numCache>
                <c:formatCode>General</c:formatCode>
                <c:ptCount val="21"/>
                <c:pt idx="0">
                  <c:v>10.47</c:v>
                </c:pt>
                <c:pt idx="1">
                  <c:v>11.22</c:v>
                </c:pt>
                <c:pt idx="2">
                  <c:v>7.550000000000001</c:v>
                </c:pt>
                <c:pt idx="3">
                  <c:v>18.0</c:v>
                </c:pt>
                <c:pt idx="4">
                  <c:v>8.66</c:v>
                </c:pt>
                <c:pt idx="5">
                  <c:v>13.7</c:v>
                </c:pt>
                <c:pt idx="6">
                  <c:v>10.91</c:v>
                </c:pt>
                <c:pt idx="7">
                  <c:v>9.42</c:v>
                </c:pt>
                <c:pt idx="8">
                  <c:v>1.7</c:v>
                </c:pt>
                <c:pt idx="9">
                  <c:v>7.46</c:v>
                </c:pt>
                <c:pt idx="10">
                  <c:v>10.08</c:v>
                </c:pt>
                <c:pt idx="11">
                  <c:v>6.899999999999999</c:v>
                </c:pt>
                <c:pt idx="12">
                  <c:v>8.720000000000001</c:v>
                </c:pt>
                <c:pt idx="13">
                  <c:v>12.7</c:v>
                </c:pt>
                <c:pt idx="14">
                  <c:v>7.2</c:v>
                </c:pt>
                <c:pt idx="15">
                  <c:v>7.96</c:v>
                </c:pt>
                <c:pt idx="16">
                  <c:v>5.94</c:v>
                </c:pt>
                <c:pt idx="17">
                  <c:v>9.45</c:v>
                </c:pt>
                <c:pt idx="18">
                  <c:v>9.1</c:v>
                </c:pt>
                <c:pt idx="19">
                  <c:v>15.64</c:v>
                </c:pt>
                <c:pt idx="20">
                  <c:v>10.57</c:v>
                </c:pt>
              </c:numCache>
            </c:numRef>
          </c:yVal>
          <c:smooth val="0"/>
        </c:ser>
        <c:ser>
          <c:idx val="1"/>
          <c:order val="1"/>
          <c:spPr>
            <a:ln w="9525">
              <a:solidFill>
                <a:schemeClr val="tx1"/>
              </a:solidFill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Foglio4!$B$25:$B$29</c:f>
              <c:numCache>
                <c:formatCode>General</c:formatCode>
                <c:ptCount val="5"/>
                <c:pt idx="0">
                  <c:v>1.0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</c:numCache>
            </c:numRef>
          </c:xVal>
          <c:yVal>
            <c:numRef>
              <c:f>Foglio4!$C$25:$C$29</c:f>
              <c:numCache>
                <c:formatCode>General</c:formatCode>
                <c:ptCount val="5"/>
                <c:pt idx="0">
                  <c:v>1.0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2276280"/>
        <c:axId val="-2041780104"/>
      </c:scatterChart>
      <c:valAx>
        <c:axId val="-2042276280"/>
        <c:scaling>
          <c:orientation val="minMax"/>
          <c:max val="20.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>
                    <a:latin typeface="Calibri"/>
                    <a:cs typeface="Calibri"/>
                  </a:defRPr>
                </a:pPr>
                <a:r>
                  <a:rPr lang="it-IT" sz="1200">
                    <a:latin typeface="Calibri"/>
                    <a:cs typeface="Calibri"/>
                  </a:rPr>
                  <a:t>2007</a:t>
                </a:r>
              </a:p>
            </c:rich>
          </c:tx>
          <c:layout>
            <c:manualLayout>
              <c:xMode val="edge"/>
              <c:yMode val="edge"/>
              <c:x val="0.47388430173943"/>
              <c:y val="0.92620865139949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041780104"/>
        <c:crosses val="autoZero"/>
        <c:crossBetween val="midCat"/>
      </c:valAx>
      <c:valAx>
        <c:axId val="-2041780104"/>
        <c:scaling>
          <c:orientation val="minMax"/>
          <c:max val="2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latin typeface="Calibri"/>
                    <a:cs typeface="Calibri"/>
                  </a:defRPr>
                </a:pPr>
                <a:r>
                  <a:rPr lang="it-IT" sz="1200" dirty="0">
                    <a:latin typeface="Calibri"/>
                    <a:cs typeface="Calibri"/>
                  </a:rPr>
                  <a:t>2011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42276280"/>
        <c:crosses val="autoZero"/>
        <c:crossBetween val="midCat"/>
      </c:valAx>
    </c:plotArea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050">
          <a:latin typeface="+mj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17226596028584"/>
          <c:y val="0.016372968971252"/>
          <c:w val="0.910504072070398"/>
          <c:h val="0.889113803135427"/>
        </c:manualLayout>
      </c:layout>
      <c:scatterChart>
        <c:scatterStyle val="lineMarker"/>
        <c:varyColors val="0"/>
        <c:ser>
          <c:idx val="0"/>
          <c:order val="0"/>
          <c:tx>
            <c:v>2000</c:v>
          </c:tx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'computations sheet'!$A$54</c:f>
                  <c:strCache>
                    <c:ptCount val="1"/>
                    <c:pt idx="0">
                      <c:v>AT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'computations sheet'!$A$55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0220347642280228"/>
                  <c:y val="-0.00415790582685348"/>
                </c:manualLayout>
              </c:layout>
              <c:tx>
                <c:strRef>
                  <c:f>'computations sheet'!$A$56</c:f>
                  <c:strCache>
                    <c:ptCount val="1"/>
                    <c:pt idx="0">
                      <c:v>CZ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'computations sheet'!$A$57</c:f>
                  <c:strCache>
                    <c:ptCount val="1"/>
                    <c:pt idx="0">
                      <c:v>DK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'computations sheet'!$A$58</c:f>
                  <c:strCache>
                    <c:ptCount val="1"/>
                    <c:pt idx="0">
                      <c:v>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'computations sheet'!$A$59</c:f>
                  <c:strCache>
                    <c:ptCount val="1"/>
                    <c:pt idx="0">
                      <c:v>FI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'computations sheet'!$A$60</c:f>
                  <c:strCache>
                    <c:ptCount val="1"/>
                    <c:pt idx="0">
                      <c:v>FR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00460427653126926"/>
                  <c:y val="0.00911492473697206"/>
                </c:manualLayout>
              </c:layout>
              <c:tx>
                <c:strRef>
                  <c:f>'computations sheet'!$A$61</c:f>
                  <c:strCache>
                    <c:ptCount val="1"/>
                    <c:pt idx="0">
                      <c:v>DE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strRef>
                  <c:f>'computations sheet'!$A$62</c:f>
                  <c:strCache>
                    <c:ptCount val="1"/>
                    <c:pt idx="0">
                      <c:v>GR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'computations sheet'!$A$63</c:f>
                  <c:strCache>
                    <c:ptCount val="1"/>
                    <c:pt idx="0">
                      <c:v>HU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'computations sheet'!$A$64</c:f>
                  <c:strCache>
                    <c:ptCount val="1"/>
                    <c:pt idx="0">
                      <c:v>IE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'computations sheet'!$A$65</c:f>
                  <c:strCache>
                    <c:ptCount val="1"/>
                    <c:pt idx="0">
                      <c:v>IT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'computations sheet'!$A$66</c:f>
                  <c:strCache>
                    <c:ptCount val="1"/>
                    <c:pt idx="0">
                      <c:v>LU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'computations sheet'!$A$67</c:f>
                  <c:strCache>
                    <c:ptCount val="1"/>
                    <c:pt idx="0">
                      <c:v>NL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0.00450218982656886"/>
                  <c:y val="0.00298588387250264"/>
                </c:manualLayout>
              </c:layout>
              <c:tx>
                <c:strRef>
                  <c:f>'computations sheet'!$A$68</c:f>
                  <c:strCache>
                    <c:ptCount val="1"/>
                    <c:pt idx="0">
                      <c:v>PL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strRef>
                  <c:f>'computations sheet'!$A$69</c:f>
                  <c:strCache>
                    <c:ptCount val="1"/>
                    <c:pt idx="0">
                      <c:v>PT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strRef>
                  <c:f>'computations sheet'!$A$70</c:f>
                  <c:strCache>
                    <c:ptCount val="1"/>
                    <c:pt idx="0">
                      <c:v>SK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0919010123734533"/>
                  <c:y val="-0.0155785912013691"/>
                </c:manualLayout>
              </c:layout>
              <c:tx>
                <c:strRef>
                  <c:f>'computations sheet'!$A$71</c:f>
                  <c:strCache>
                    <c:ptCount val="1"/>
                    <c:pt idx="0">
                      <c:v>SL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458588635928209"/>
                  <c:y val="-0.000741907261592301"/>
                </c:manualLayout>
              </c:layout>
              <c:tx>
                <c:strRef>
                  <c:f>'computations sheet'!$A$72</c:f>
                  <c:strCache>
                    <c:ptCount val="1"/>
                    <c:pt idx="0">
                      <c:v>ES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50447025256408"/>
                  <c:y val="-0.0410431863732312"/>
                </c:manualLayout>
              </c:layout>
              <c:tx>
                <c:strRef>
                  <c:f>'computations sheet'!$A$73</c:f>
                  <c:strCache>
                    <c:ptCount val="1"/>
                    <c:pt idx="0">
                      <c:v>SE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tx>
                <c:strRef>
                  <c:f>'computations sheet'!$A$74</c:f>
                  <c:strCache>
                    <c:ptCount val="1"/>
                    <c:pt idx="0">
                      <c:v>UK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'computations sheet'!$B$54:$B$74</c:f>
              <c:numCache>
                <c:formatCode>General</c:formatCode>
                <c:ptCount val="21"/>
                <c:pt idx="0">
                  <c:v>24.6</c:v>
                </c:pt>
                <c:pt idx="1">
                  <c:v>22.4</c:v>
                </c:pt>
                <c:pt idx="2">
                  <c:v>17.9</c:v>
                </c:pt>
                <c:pt idx="3">
                  <c:v>19.5</c:v>
                </c:pt>
                <c:pt idx="4">
                  <c:v>13.3</c:v>
                </c:pt>
                <c:pt idx="5">
                  <c:v>20.0</c:v>
                </c:pt>
                <c:pt idx="6">
                  <c:v>25.7</c:v>
                </c:pt>
                <c:pt idx="7">
                  <c:v>24.0</c:v>
                </c:pt>
                <c:pt idx="8">
                  <c:v>18.8</c:v>
                </c:pt>
                <c:pt idx="9">
                  <c:v>20.3</c:v>
                </c:pt>
                <c:pt idx="10">
                  <c:v>11.6</c:v>
                </c:pt>
                <c:pt idx="11">
                  <c:v>22.0</c:v>
                </c:pt>
                <c:pt idx="12">
                  <c:v>18.4</c:v>
                </c:pt>
                <c:pt idx="13">
                  <c:v>17.0</c:v>
                </c:pt>
                <c:pt idx="14">
                  <c:v>19.8</c:v>
                </c:pt>
                <c:pt idx="15">
                  <c:v>17.7</c:v>
                </c:pt>
                <c:pt idx="16">
                  <c:v>16.9</c:v>
                </c:pt>
                <c:pt idx="17">
                  <c:v>21.9</c:v>
                </c:pt>
                <c:pt idx="18">
                  <c:v>18.4</c:v>
                </c:pt>
                <c:pt idx="19">
                  <c:v>23.0</c:v>
                </c:pt>
                <c:pt idx="20">
                  <c:v>16.7</c:v>
                </c:pt>
              </c:numCache>
            </c:numRef>
          </c:xVal>
          <c:yVal>
            <c:numRef>
              <c:f>'computations sheet'!$C$54:$C$74</c:f>
              <c:numCache>
                <c:formatCode>General</c:formatCode>
                <c:ptCount val="21"/>
                <c:pt idx="0">
                  <c:v>1.5</c:v>
                </c:pt>
                <c:pt idx="1">
                  <c:v>2.1</c:v>
                </c:pt>
                <c:pt idx="2">
                  <c:v>0.9</c:v>
                </c:pt>
                <c:pt idx="3">
                  <c:v>6.5</c:v>
                </c:pt>
                <c:pt idx="4">
                  <c:v>0.5</c:v>
                </c:pt>
                <c:pt idx="5">
                  <c:v>3.3</c:v>
                </c:pt>
                <c:pt idx="6">
                  <c:v>2.7</c:v>
                </c:pt>
                <c:pt idx="7">
                  <c:v>2.2</c:v>
                </c:pt>
                <c:pt idx="8">
                  <c:v>0.4</c:v>
                </c:pt>
                <c:pt idx="9">
                  <c:v>1.5</c:v>
                </c:pt>
                <c:pt idx="10">
                  <c:v>1.5</c:v>
                </c:pt>
                <c:pt idx="11">
                  <c:v>1.3</c:v>
                </c:pt>
                <c:pt idx="12">
                  <c:v>1.2</c:v>
                </c:pt>
                <c:pt idx="13">
                  <c:v>2.8</c:v>
                </c:pt>
                <c:pt idx="14">
                  <c:v>0.5</c:v>
                </c:pt>
                <c:pt idx="15">
                  <c:v>0.9</c:v>
                </c:pt>
                <c:pt idx="16">
                  <c:v>0.9</c:v>
                </c:pt>
                <c:pt idx="17">
                  <c:v>0.9</c:v>
                </c:pt>
                <c:pt idx="18">
                  <c:v>1.6</c:v>
                </c:pt>
                <c:pt idx="19">
                  <c:v>5.2</c:v>
                </c:pt>
                <c:pt idx="20">
                  <c:v>1.7</c:v>
                </c:pt>
              </c:numCache>
            </c:numRef>
          </c:yVal>
          <c:smooth val="0"/>
        </c:ser>
        <c:ser>
          <c:idx val="1"/>
          <c:order val="1"/>
          <c:tx>
            <c:v>2011</c:v>
          </c:tx>
          <c:spPr>
            <a:ln w="28575">
              <a:noFill/>
            </a:ln>
          </c:spPr>
          <c:dPt>
            <c:idx val="8"/>
            <c:bubble3D val="0"/>
          </c:dPt>
          <c:dLbls>
            <c:dLbl>
              <c:idx val="0"/>
              <c:layout/>
              <c:tx>
                <c:strRef>
                  <c:f>'computations sheet'!$A$78</c:f>
                  <c:strCache>
                    <c:ptCount val="1"/>
                    <c:pt idx="0">
                      <c:v>AT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'computations sheet'!$A$79</c:f>
                  <c:strCache>
                    <c:ptCount val="1"/>
                    <c:pt idx="0">
                      <c:v>BE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196486137598327"/>
                  <c:y val="0.0140355529366344"/>
                </c:manualLayout>
              </c:layout>
              <c:tx>
                <c:strRef>
                  <c:f>'computations sheet'!$A$80</c:f>
                  <c:strCache>
                    <c:ptCount val="1"/>
                    <c:pt idx="0">
                      <c:v>CZ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'computations sheet'!$A$81</c:f>
                  <c:strCache>
                    <c:ptCount val="1"/>
                    <c:pt idx="0">
                      <c:v>DK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'computations sheet'!$A$82</c:f>
                  <c:strCache>
                    <c:ptCount val="1"/>
                    <c:pt idx="0">
                      <c:v>EE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'computations sheet'!$A$83</c:f>
                  <c:strCache>
                    <c:ptCount val="1"/>
                    <c:pt idx="0">
                      <c:v>FI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'computations sheet'!$A$84</c:f>
                  <c:strCache>
                    <c:ptCount val="1"/>
                    <c:pt idx="0">
                      <c:v>FR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67973232641252"/>
                  <c:y val="0.010723061983883"/>
                </c:manualLayout>
              </c:layout>
              <c:tx>
                <c:strRef>
                  <c:f>'computations sheet'!$A$85</c:f>
                  <c:strCache>
                    <c:ptCount val="1"/>
                    <c:pt idx="0">
                      <c:v>DE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strRef>
                  <c:f>'computations sheet'!$A$86</c:f>
                  <c:strCache>
                    <c:ptCount val="1"/>
                    <c:pt idx="0">
                      <c:v>GR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'computations sheet'!$A$87</c:f>
                  <c:strCache>
                    <c:ptCount val="1"/>
                    <c:pt idx="0">
                      <c:v>HU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0253905704091397"/>
                  <c:y val="0.0181167866837158"/>
                </c:manualLayout>
              </c:layout>
              <c:tx>
                <c:strRef>
                  <c:f>'computations sheet'!$A$88</c:f>
                  <c:strCache>
                    <c:ptCount val="1"/>
                    <c:pt idx="0">
                      <c:v>IE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'computations sheet'!$A$89</c:f>
                  <c:strCache>
                    <c:ptCount val="1"/>
                    <c:pt idx="0">
                      <c:v>IT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176534817913386"/>
                  <c:y val="0.016096579476861"/>
                </c:manualLayout>
              </c:layout>
              <c:tx>
                <c:strRef>
                  <c:f>'computations sheet'!$A$90</c:f>
                  <c:strCache>
                    <c:ptCount val="1"/>
                    <c:pt idx="0">
                      <c:v>LU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'computations sheet'!$A$91</c:f>
                  <c:strCache>
                    <c:ptCount val="1"/>
                    <c:pt idx="0">
                      <c:v>NL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0123378299852192"/>
                  <c:y val="-0.0115380822915452"/>
                </c:manualLayout>
              </c:layout>
              <c:tx>
                <c:strRef>
                  <c:f>'computations sheet'!$A$92</c:f>
                  <c:strCache>
                    <c:ptCount val="1"/>
                    <c:pt idx="0">
                      <c:v>PL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232291154035433"/>
                  <c:y val="0.0171026156941648"/>
                </c:manualLayout>
              </c:layout>
              <c:tx>
                <c:strRef>
                  <c:f>'computations sheet'!$A$93</c:f>
                  <c:strCache>
                    <c:ptCount val="1"/>
                    <c:pt idx="0">
                      <c:v>PT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0428770146407481"/>
                  <c:y val="0.0191146881287726"/>
                </c:manualLayout>
              </c:layout>
              <c:tx>
                <c:strRef>
                  <c:f>'computations sheet'!$A$94</c:f>
                  <c:strCache>
                    <c:ptCount val="1"/>
                    <c:pt idx="0">
                      <c:v>SK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tx>
                <c:strRef>
                  <c:f>'computations sheet'!$A$95</c:f>
                  <c:strCache>
                    <c:ptCount val="1"/>
                    <c:pt idx="0">
                      <c:v>SL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237988503329741"/>
                  <c:y val="-0.0185881865369834"/>
                </c:manualLayout>
              </c:layout>
              <c:tx>
                <c:strRef>
                  <c:f>'computations sheet'!$A$96</c:f>
                  <c:strCache>
                    <c:ptCount val="1"/>
                    <c:pt idx="0">
                      <c:v>ES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tx>
                <c:strRef>
                  <c:f>'computations sheet'!$A$97</c:f>
                  <c:strCache>
                    <c:ptCount val="1"/>
                    <c:pt idx="0">
                      <c:v>SE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tx>
                <c:strRef>
                  <c:f>'computations sheet'!$A$98</c:f>
                  <c:strCache>
                    <c:ptCount val="1"/>
                    <c:pt idx="0">
                      <c:v>UK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'computations sheet'!$B$78:$B$98</c:f>
              <c:numCache>
                <c:formatCode>General</c:formatCode>
                <c:ptCount val="21"/>
                <c:pt idx="0">
                  <c:v>25.59999999999999</c:v>
                </c:pt>
                <c:pt idx="1">
                  <c:v>27.29999999999999</c:v>
                </c:pt>
                <c:pt idx="2">
                  <c:v>19.3</c:v>
                </c:pt>
                <c:pt idx="3">
                  <c:v>22.3</c:v>
                </c:pt>
                <c:pt idx="4">
                  <c:v>15.8</c:v>
                </c:pt>
                <c:pt idx="5">
                  <c:v>24.3</c:v>
                </c:pt>
                <c:pt idx="6">
                  <c:v>28.79999999999999</c:v>
                </c:pt>
                <c:pt idx="7">
                  <c:v>23.4</c:v>
                </c:pt>
                <c:pt idx="8">
                  <c:v>25.2</c:v>
                </c:pt>
                <c:pt idx="9">
                  <c:v>22.4</c:v>
                </c:pt>
                <c:pt idx="10">
                  <c:v>19.8</c:v>
                </c:pt>
                <c:pt idx="11">
                  <c:v>26.4</c:v>
                </c:pt>
                <c:pt idx="12">
                  <c:v>20.3</c:v>
                </c:pt>
                <c:pt idx="13">
                  <c:v>20.9</c:v>
                </c:pt>
                <c:pt idx="14">
                  <c:v>18.9</c:v>
                </c:pt>
                <c:pt idx="15">
                  <c:v>23.8</c:v>
                </c:pt>
                <c:pt idx="16">
                  <c:v>17.1</c:v>
                </c:pt>
                <c:pt idx="17">
                  <c:v>22.7</c:v>
                </c:pt>
                <c:pt idx="18">
                  <c:v>24.4</c:v>
                </c:pt>
                <c:pt idx="19">
                  <c:v>20.7</c:v>
                </c:pt>
                <c:pt idx="20">
                  <c:v>20.0</c:v>
                </c:pt>
              </c:numCache>
            </c:numRef>
          </c:xVal>
          <c:yVal>
            <c:numRef>
              <c:f>'computations sheet'!$C$78:$C$98</c:f>
              <c:numCache>
                <c:formatCode>General</c:formatCode>
                <c:ptCount val="21"/>
                <c:pt idx="0">
                  <c:v>2.1</c:v>
                </c:pt>
                <c:pt idx="1">
                  <c:v>2.1</c:v>
                </c:pt>
                <c:pt idx="2">
                  <c:v>0.8</c:v>
                </c:pt>
                <c:pt idx="3">
                  <c:v>7.8</c:v>
                </c:pt>
                <c:pt idx="4">
                  <c:v>1.0</c:v>
                </c:pt>
                <c:pt idx="5">
                  <c:v>4.0</c:v>
                </c:pt>
                <c:pt idx="6">
                  <c:v>2.6</c:v>
                </c:pt>
                <c:pt idx="7">
                  <c:v>2.1</c:v>
                </c:pt>
                <c:pt idx="8">
                  <c:v>0.5</c:v>
                </c:pt>
                <c:pt idx="9">
                  <c:v>1.6</c:v>
                </c:pt>
                <c:pt idx="10">
                  <c:v>2.5</c:v>
                </c:pt>
                <c:pt idx="11">
                  <c:v>1.1</c:v>
                </c:pt>
                <c:pt idx="12">
                  <c:v>2.2</c:v>
                </c:pt>
                <c:pt idx="13">
                  <c:v>2.6</c:v>
                </c:pt>
                <c:pt idx="14">
                  <c:v>1.2</c:v>
                </c:pt>
                <c:pt idx="15">
                  <c:v>1.0</c:v>
                </c:pt>
                <c:pt idx="16">
                  <c:v>1.0</c:v>
                </c:pt>
                <c:pt idx="17">
                  <c:v>1.3</c:v>
                </c:pt>
                <c:pt idx="18">
                  <c:v>2.4</c:v>
                </c:pt>
                <c:pt idx="19">
                  <c:v>6.5</c:v>
                </c:pt>
                <c:pt idx="20">
                  <c:v>2.7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9739016"/>
        <c:axId val="-2029726840"/>
      </c:scatterChart>
      <c:valAx>
        <c:axId val="-2029739016"/>
        <c:scaling>
          <c:orientation val="minMax"/>
          <c:max val="30.0"/>
          <c:min val="1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compensating social spending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29726840"/>
        <c:crosses val="autoZero"/>
        <c:crossBetween val="midCat"/>
      </c:valAx>
      <c:valAx>
        <c:axId val="-20297268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capacitating social spending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29739016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7906804107878"/>
          <c:y val="0.133085973116317"/>
          <c:w val="0.112931438432675"/>
          <c:h val="0.0421312849828193"/>
        </c:manualLayout>
      </c:layout>
      <c:overlay val="0"/>
    </c:legend>
    <c:plotVisOnly val="1"/>
    <c:dispBlanksAs val="gap"/>
    <c:showDLblsOverMax val="0"/>
  </c:chart>
  <c:spPr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latin typeface="Calibri" panose="020F050202020403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Sheet2!$L$9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mpd="sng">
              <a:prstDash val="sysDash"/>
            </a:ln>
          </c:spPr>
          <c:marker>
            <c:symbol val="none"/>
          </c:marker>
          <c:cat>
            <c:strRef>
              <c:f>Sheet2!$N$1:$S$1</c:f>
              <c:strCache>
                <c:ptCount val="6"/>
                <c:pt idx="0">
                  <c:v>ECEC</c:v>
                </c:pt>
                <c:pt idx="1">
                  <c:v>Educational  attainment</c:v>
                </c:pt>
                <c:pt idx="2">
                  <c:v>Employment rate</c:v>
                </c:pt>
                <c:pt idx="3">
                  <c:v>Gender gap</c:v>
                </c:pt>
                <c:pt idx="4">
                  <c:v>Exit age</c:v>
                </c:pt>
                <c:pt idx="5">
                  <c:v>People at risk of poverty</c:v>
                </c:pt>
              </c:strCache>
            </c:strRef>
          </c:cat>
          <c:val>
            <c:numRef>
              <c:f>Sheet2!$N$9:$S$9</c:f>
              <c:numCache>
                <c:formatCode>0</c:formatCode>
                <c:ptCount val="6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Sheet2!$L$6</c:f>
              <c:strCache>
                <c:ptCount val="1"/>
                <c:pt idx="0">
                  <c:v>DK (GDP p.c.: 43318.5)</c:v>
                </c:pt>
              </c:strCache>
            </c:strRef>
          </c:tx>
          <c:spPr>
            <a:ln w="22860" cmpd="sng"/>
          </c:spPr>
          <c:marker>
            <c:symbol val="none"/>
          </c:marker>
          <c:cat>
            <c:strRef>
              <c:f>Sheet2!$N$1:$S$1</c:f>
              <c:strCache>
                <c:ptCount val="6"/>
                <c:pt idx="0">
                  <c:v>ECEC</c:v>
                </c:pt>
                <c:pt idx="1">
                  <c:v>Educational  attainment</c:v>
                </c:pt>
                <c:pt idx="2">
                  <c:v>Employment rate</c:v>
                </c:pt>
                <c:pt idx="3">
                  <c:v>Gender gap</c:v>
                </c:pt>
                <c:pt idx="4">
                  <c:v>Exit age</c:v>
                </c:pt>
                <c:pt idx="5">
                  <c:v>People at risk of poverty</c:v>
                </c:pt>
              </c:strCache>
            </c:strRef>
          </c:cat>
          <c:val>
            <c:numRef>
              <c:f>Sheet2!$N$6:$S$6</c:f>
              <c:numCache>
                <c:formatCode>0</c:formatCode>
                <c:ptCount val="6"/>
                <c:pt idx="0">
                  <c:v>80.0</c:v>
                </c:pt>
                <c:pt idx="1">
                  <c:v>70.23255813953436</c:v>
                </c:pt>
                <c:pt idx="2">
                  <c:v>75.36332179930792</c:v>
                </c:pt>
                <c:pt idx="3">
                  <c:v>82.9441395082905</c:v>
                </c:pt>
                <c:pt idx="4">
                  <c:v>53.70370370370365</c:v>
                </c:pt>
                <c:pt idx="5">
                  <c:v>82.78688524590164</c:v>
                </c:pt>
              </c:numCache>
            </c:numRef>
          </c:val>
        </c:ser>
        <c:ser>
          <c:idx val="2"/>
          <c:order val="2"/>
          <c:tx>
            <c:strRef>
              <c:f>Sheet2!$L$7</c:f>
              <c:strCache>
                <c:ptCount val="1"/>
                <c:pt idx="0">
                  <c:v>SL (GDP p.c.: 28492)</c:v>
                </c:pt>
              </c:strCache>
            </c:strRef>
          </c:tx>
          <c:spPr>
            <a:ln w="22225" cmpd="sng"/>
          </c:spPr>
          <c:marker>
            <c:symbol val="none"/>
          </c:marker>
          <c:cat>
            <c:strRef>
              <c:f>Sheet2!$N$1:$S$1</c:f>
              <c:strCache>
                <c:ptCount val="6"/>
                <c:pt idx="0">
                  <c:v>ECEC</c:v>
                </c:pt>
                <c:pt idx="1">
                  <c:v>Educational  attainment</c:v>
                </c:pt>
                <c:pt idx="2">
                  <c:v>Employment rate</c:v>
                </c:pt>
                <c:pt idx="3">
                  <c:v>Gender gap</c:v>
                </c:pt>
                <c:pt idx="4">
                  <c:v>Exit age</c:v>
                </c:pt>
                <c:pt idx="5">
                  <c:v>People at risk of poverty</c:v>
                </c:pt>
              </c:strCache>
            </c:strRef>
          </c:cat>
          <c:val>
            <c:numRef>
              <c:f>Sheet2!$N$7:$S$7</c:f>
              <c:numCache>
                <c:formatCode>0</c:formatCode>
                <c:ptCount val="6"/>
                <c:pt idx="0">
                  <c:v>73.33333333333302</c:v>
                </c:pt>
                <c:pt idx="1">
                  <c:v>44.18604651162789</c:v>
                </c:pt>
                <c:pt idx="2">
                  <c:v>45.95155709342554</c:v>
                </c:pt>
                <c:pt idx="3">
                  <c:v>79.22355631789563</c:v>
                </c:pt>
                <c:pt idx="4">
                  <c:v>49.07407407407403</c:v>
                </c:pt>
                <c:pt idx="5">
                  <c:v>78.68852459016391</c:v>
                </c:pt>
              </c:numCache>
            </c:numRef>
          </c:val>
        </c:ser>
        <c:ser>
          <c:idx val="3"/>
          <c:order val="3"/>
          <c:tx>
            <c:strRef>
              <c:f>Sheet2!$L$8</c:f>
              <c:strCache>
                <c:ptCount val="1"/>
                <c:pt idx="0">
                  <c:v>IT (GDP p.c: 35494.4)</c:v>
                </c:pt>
              </c:strCache>
            </c:strRef>
          </c:tx>
          <c:spPr>
            <a:ln w="28575" cmpd="sng"/>
          </c:spPr>
          <c:marker>
            <c:symbol val="none"/>
          </c:marker>
          <c:dPt>
            <c:idx val="1"/>
            <c:bubble3D val="0"/>
          </c:dPt>
          <c:cat>
            <c:strRef>
              <c:f>Sheet2!$N$1:$S$1</c:f>
              <c:strCache>
                <c:ptCount val="6"/>
                <c:pt idx="0">
                  <c:v>ECEC</c:v>
                </c:pt>
                <c:pt idx="1">
                  <c:v>Educational  attainment</c:v>
                </c:pt>
                <c:pt idx="2">
                  <c:v>Employment rate</c:v>
                </c:pt>
                <c:pt idx="3">
                  <c:v>Gender gap</c:v>
                </c:pt>
                <c:pt idx="4">
                  <c:v>Exit age</c:v>
                </c:pt>
                <c:pt idx="5">
                  <c:v>People at risk of poverty</c:v>
                </c:pt>
              </c:strCache>
            </c:strRef>
          </c:cat>
          <c:val>
            <c:numRef>
              <c:f>Sheet2!$N$8:$S$8</c:f>
              <c:numCache>
                <c:formatCode>0</c:formatCode>
                <c:ptCount val="6"/>
                <c:pt idx="0">
                  <c:v>70.0</c:v>
                </c:pt>
                <c:pt idx="1">
                  <c:v>1.860465116279071</c:v>
                </c:pt>
                <c:pt idx="2">
                  <c:v>20.58823529411762</c:v>
                </c:pt>
                <c:pt idx="3">
                  <c:v>-0.00285877644367544</c:v>
                </c:pt>
                <c:pt idx="4">
                  <c:v>32.40740740740703</c:v>
                </c:pt>
                <c:pt idx="5">
                  <c:v>53.00546448087432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3218456"/>
        <c:axId val="-2093215336"/>
      </c:radarChart>
      <c:catAx>
        <c:axId val="-2093218456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-2093215336"/>
        <c:crosses val="autoZero"/>
        <c:auto val="1"/>
        <c:lblAlgn val="ctr"/>
        <c:lblOffset val="100"/>
        <c:noMultiLvlLbl val="0"/>
      </c:catAx>
      <c:valAx>
        <c:axId val="-20932153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1"/>
        <c:majorTickMark val="cross"/>
        <c:minorTickMark val="none"/>
        <c:tickLblPos val="nextTo"/>
        <c:crossAx val="-209321845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solidFill>
        <a:srgbClr val="BFBFBF"/>
      </a:solidFill>
    </a:ln>
    <a:effectLst/>
  </c:spPr>
  <c:txPr>
    <a:bodyPr/>
    <a:lstStyle/>
    <a:p>
      <a:pPr>
        <a:defRPr>
          <a:latin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200" b="0" dirty="0" smtClean="0"/>
              <a:t>Source: Eurostat</a:t>
            </a:r>
            <a:endParaRPr lang="en-US" sz="1200" b="0" dirty="0"/>
          </a:p>
        </c:rich>
      </c:tx>
      <c:layout>
        <c:manualLayout>
          <c:xMode val="edge"/>
          <c:yMode val="edge"/>
          <c:x val="0.21528702083386"/>
          <c:y val="0.926833962552516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2429582788925"/>
          <c:y val="0.0427461015547035"/>
          <c:w val="0.661942403031679"/>
          <c:h val="0.773818383223611"/>
        </c:manualLayout>
      </c:layout>
      <c:radarChart>
        <c:radarStyle val="marker"/>
        <c:varyColors val="0"/>
        <c:ser>
          <c:idx val="0"/>
          <c:order val="0"/>
          <c:tx>
            <c:strRef>
              <c:f>radar_dataset!$N$8</c:f>
              <c:strCache>
                <c:ptCount val="1"/>
                <c:pt idx="0">
                  <c:v>target</c:v>
                </c:pt>
              </c:strCache>
            </c:strRef>
          </c:tx>
          <c:marker>
            <c:symbol val="none"/>
          </c:marker>
          <c:cat>
            <c:strRef>
              <c:f>radar_dataset!$O$3:$T$3</c:f>
              <c:strCache>
                <c:ptCount val="6"/>
                <c:pt idx="0">
                  <c:v>Education</c:v>
                </c:pt>
                <c:pt idx="1">
                  <c:v>Employment</c:v>
                </c:pt>
                <c:pt idx="2">
                  <c:v>Gender gap</c:v>
                </c:pt>
                <c:pt idx="3">
                  <c:v>LLL</c:v>
                </c:pt>
                <c:pt idx="4">
                  <c:v>Exit age</c:v>
                </c:pt>
                <c:pt idx="5">
                  <c:v>Poverty</c:v>
                </c:pt>
              </c:strCache>
            </c:strRef>
          </c:cat>
          <c:val>
            <c:numRef>
              <c:f>radar_dataset!$O$8:$T$8</c:f>
              <c:numCache>
                <c:formatCode>General</c:formatCode>
                <c:ptCount val="6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radar_dataset!$B$381:$E$381</c:f>
              <c:strCache>
                <c:ptCount val="1"/>
                <c:pt idx="0">
                  <c:v>NL 2012 GDP pc: 46061,99</c:v>
                </c:pt>
              </c:strCache>
            </c:strRef>
          </c:tx>
          <c:marker>
            <c:symbol val="none"/>
          </c:marker>
          <c:cat>
            <c:strRef>
              <c:f>radar_dataset!$O$3:$T$3</c:f>
              <c:strCache>
                <c:ptCount val="6"/>
                <c:pt idx="0">
                  <c:v>Education</c:v>
                </c:pt>
                <c:pt idx="1">
                  <c:v>Employment</c:v>
                </c:pt>
                <c:pt idx="2">
                  <c:v>Gender gap</c:v>
                </c:pt>
                <c:pt idx="3">
                  <c:v>LLL</c:v>
                </c:pt>
                <c:pt idx="4">
                  <c:v>Exit age</c:v>
                </c:pt>
                <c:pt idx="5">
                  <c:v>Poverty</c:v>
                </c:pt>
              </c:strCache>
            </c:strRef>
          </c:cat>
          <c:val>
            <c:numRef>
              <c:f>radar_dataset!$V$381:$AA$381</c:f>
              <c:numCache>
                <c:formatCode>0.00</c:formatCode>
                <c:ptCount val="6"/>
                <c:pt idx="0">
                  <c:v>67.52136752136753</c:v>
                </c:pt>
                <c:pt idx="1">
                  <c:v>70.16</c:v>
                </c:pt>
                <c:pt idx="2">
                  <c:v>70.19444444444444</c:v>
                </c:pt>
                <c:pt idx="3">
                  <c:v>45.90643274853801</c:v>
                </c:pt>
                <c:pt idx="4">
                  <c:v>57.89473684210526</c:v>
                </c:pt>
                <c:pt idx="5">
                  <c:v>46.89655172413795</c:v>
                </c:pt>
              </c:numCache>
            </c:numRef>
          </c:val>
        </c:ser>
        <c:ser>
          <c:idx val="2"/>
          <c:order val="2"/>
          <c:tx>
            <c:strRef>
              <c:f>radar_dataset!$B$365:$E$365</c:f>
              <c:strCache>
                <c:ptCount val="1"/>
                <c:pt idx="0">
                  <c:v>NL 1996 GDP pc: 23988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radar_dataset!$O$3:$T$3</c:f>
              <c:strCache>
                <c:ptCount val="6"/>
                <c:pt idx="0">
                  <c:v>Education</c:v>
                </c:pt>
                <c:pt idx="1">
                  <c:v>Employment</c:v>
                </c:pt>
                <c:pt idx="2">
                  <c:v>Gender gap</c:v>
                </c:pt>
                <c:pt idx="3">
                  <c:v>LLL</c:v>
                </c:pt>
                <c:pt idx="4">
                  <c:v>Exit age</c:v>
                </c:pt>
                <c:pt idx="5">
                  <c:v>Poverty</c:v>
                </c:pt>
              </c:strCache>
            </c:strRef>
          </c:cat>
          <c:val>
            <c:numRef>
              <c:f>radar_dataset!$V$365:$AA$365</c:f>
              <c:numCache>
                <c:formatCode>0.00</c:formatCode>
                <c:ptCount val="6"/>
                <c:pt idx="0">
                  <c:v>41.02564102564099</c:v>
                </c:pt>
                <c:pt idx="1">
                  <c:v>52.60000000000001</c:v>
                </c:pt>
                <c:pt idx="2">
                  <c:v>37.58333333333334</c:v>
                </c:pt>
                <c:pt idx="3">
                  <c:v>34.21052631578947</c:v>
                </c:pt>
                <c:pt idx="4">
                  <c:v>28.07017543859651</c:v>
                </c:pt>
                <c:pt idx="5">
                  <c:v>34.48275862068966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3157592"/>
        <c:axId val="-2093154616"/>
      </c:radarChart>
      <c:catAx>
        <c:axId val="-2093157592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-2093154616"/>
        <c:crosses val="autoZero"/>
        <c:auto val="1"/>
        <c:lblAlgn val="ctr"/>
        <c:lblOffset val="100"/>
        <c:noMultiLvlLbl val="0"/>
      </c:catAx>
      <c:valAx>
        <c:axId val="-2093154616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95000"/>
                </a:sysClr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crossAx val="-2093157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95132381392516"/>
          <c:y val="0.875893222967964"/>
          <c:w val="0.620086418555646"/>
          <c:h val="0.046673796191516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A5DB1C-5A27-CC4E-9016-F0E145B8A6EF}" type="doc">
      <dgm:prSet loTypeId="urn:microsoft.com/office/officeart/2005/8/layout/cycle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983A1-EADD-BA4F-8417-4DA9732DF79D}">
      <dgm:prSet/>
      <dgm:spPr/>
      <dgm:t>
        <a:bodyPr/>
        <a:lstStyle/>
        <a:p>
          <a:pPr rtl="0"/>
          <a:r>
            <a:rPr lang="en-US" dirty="0" smtClean="0"/>
            <a:t>Early childhood education and care					</a:t>
          </a:r>
          <a:endParaRPr lang="en-US" dirty="0"/>
        </a:p>
      </dgm:t>
    </dgm:pt>
    <dgm:pt modelId="{0D1E4408-F669-2F41-89FC-E1B5AB147441}" type="parTrans" cxnId="{9AB533C3-AA06-7346-94D2-BFB35BD66511}">
      <dgm:prSet/>
      <dgm:spPr/>
      <dgm:t>
        <a:bodyPr/>
        <a:lstStyle/>
        <a:p>
          <a:endParaRPr lang="en-US"/>
        </a:p>
      </dgm:t>
    </dgm:pt>
    <dgm:pt modelId="{18B03DEF-93F0-9F4C-8496-2E1DE650701C}" type="sibTrans" cxnId="{9AB533C3-AA06-7346-94D2-BFB35BD66511}">
      <dgm:prSet/>
      <dgm:spPr/>
      <dgm:t>
        <a:bodyPr/>
        <a:lstStyle/>
        <a:p>
          <a:endParaRPr lang="en-US"/>
        </a:p>
      </dgm:t>
    </dgm:pt>
    <dgm:pt modelId="{A8438EBC-F864-5D4A-A5CD-075F1237222D}">
      <dgm:prSet/>
      <dgm:spPr/>
      <dgm:t>
        <a:bodyPr/>
        <a:lstStyle/>
        <a:p>
          <a:pPr rtl="0"/>
          <a:r>
            <a:rPr lang="en-US" dirty="0" smtClean="0"/>
            <a:t>Employment</a:t>
          </a:r>
          <a:endParaRPr lang="en-US" dirty="0"/>
        </a:p>
      </dgm:t>
    </dgm:pt>
    <dgm:pt modelId="{91D28D45-C271-2648-90D6-DBE754757330}" type="parTrans" cxnId="{7F1867AF-13DB-A34E-8405-194EBBB67D31}">
      <dgm:prSet/>
      <dgm:spPr/>
      <dgm:t>
        <a:bodyPr/>
        <a:lstStyle/>
        <a:p>
          <a:endParaRPr lang="en-US"/>
        </a:p>
      </dgm:t>
    </dgm:pt>
    <dgm:pt modelId="{FC0B982A-540F-B74F-A00E-923147A88F23}" type="sibTrans" cxnId="{7F1867AF-13DB-A34E-8405-194EBBB67D31}">
      <dgm:prSet/>
      <dgm:spPr/>
      <dgm:t>
        <a:bodyPr/>
        <a:lstStyle/>
        <a:p>
          <a:endParaRPr lang="en-US"/>
        </a:p>
      </dgm:t>
    </dgm:pt>
    <dgm:pt modelId="{0B6D087D-2D9B-404B-97F9-17D587111270}">
      <dgm:prSet/>
      <dgm:spPr/>
      <dgm:t>
        <a:bodyPr/>
        <a:lstStyle/>
        <a:p>
          <a:pPr rtl="0"/>
          <a:r>
            <a:rPr lang="en-US" dirty="0" smtClean="0"/>
            <a:t>Exit age</a:t>
          </a:r>
          <a:endParaRPr lang="en-US" dirty="0"/>
        </a:p>
      </dgm:t>
    </dgm:pt>
    <dgm:pt modelId="{26C0D9CA-1A1B-F243-AA15-3FF3D970D47D}" type="parTrans" cxnId="{B3BAB8F4-CDF7-1F48-BFA9-B8F4272ED533}">
      <dgm:prSet/>
      <dgm:spPr/>
      <dgm:t>
        <a:bodyPr/>
        <a:lstStyle/>
        <a:p>
          <a:endParaRPr lang="en-US"/>
        </a:p>
      </dgm:t>
    </dgm:pt>
    <dgm:pt modelId="{C7BFC36A-9808-E945-957B-D402139494EC}" type="sibTrans" cxnId="{B3BAB8F4-CDF7-1F48-BFA9-B8F4272ED533}">
      <dgm:prSet/>
      <dgm:spPr/>
      <dgm:t>
        <a:bodyPr/>
        <a:lstStyle/>
        <a:p>
          <a:endParaRPr lang="en-US"/>
        </a:p>
      </dgm:t>
    </dgm:pt>
    <dgm:pt modelId="{7480F793-235B-124A-A8BA-4EE65A6D5A26}">
      <dgm:prSet/>
      <dgm:spPr/>
      <dgm:t>
        <a:bodyPr/>
        <a:lstStyle/>
        <a:p>
          <a:pPr rtl="0"/>
          <a:r>
            <a:rPr lang="en-US" dirty="0" smtClean="0"/>
            <a:t>Educational attainment</a:t>
          </a:r>
          <a:endParaRPr lang="en-US" dirty="0"/>
        </a:p>
      </dgm:t>
    </dgm:pt>
    <dgm:pt modelId="{CE986D31-08A5-874B-AFAC-57439963A603}" type="parTrans" cxnId="{6CA0D3E4-BC2E-C446-B4AE-7593B283432D}">
      <dgm:prSet/>
      <dgm:spPr/>
      <dgm:t>
        <a:bodyPr/>
        <a:lstStyle/>
        <a:p>
          <a:endParaRPr lang="en-US"/>
        </a:p>
      </dgm:t>
    </dgm:pt>
    <dgm:pt modelId="{DF29E7D8-2282-4541-9C4F-DF2A5396A124}" type="sibTrans" cxnId="{6CA0D3E4-BC2E-C446-B4AE-7593B283432D}">
      <dgm:prSet/>
      <dgm:spPr/>
      <dgm:t>
        <a:bodyPr/>
        <a:lstStyle/>
        <a:p>
          <a:endParaRPr lang="en-US"/>
        </a:p>
      </dgm:t>
    </dgm:pt>
    <dgm:pt modelId="{5DE919D8-6FD1-0749-8547-00B5BEE7E9E3}">
      <dgm:prSet/>
      <dgm:spPr/>
      <dgm:t>
        <a:bodyPr/>
        <a:lstStyle/>
        <a:p>
          <a:pPr rtl="0"/>
          <a:r>
            <a:rPr lang="en-US" dirty="0" smtClean="0"/>
            <a:t>                                                         Dual </a:t>
          </a:r>
          <a:r>
            <a:rPr lang="en-US" dirty="0" err="1" smtClean="0"/>
            <a:t>earnership</a:t>
          </a:r>
          <a:r>
            <a:rPr lang="en-US" dirty="0" smtClean="0"/>
            <a:t>, </a:t>
          </a:r>
          <a:r>
            <a:rPr lang="en-US" dirty="0" err="1" smtClean="0"/>
            <a:t>worklife</a:t>
          </a:r>
          <a:r>
            <a:rPr lang="en-US" dirty="0" smtClean="0"/>
            <a:t> balance and fertility</a:t>
          </a:r>
          <a:endParaRPr lang="en-US" dirty="0"/>
        </a:p>
      </dgm:t>
    </dgm:pt>
    <dgm:pt modelId="{9B8EF466-8349-F347-AAF1-D922076FF4A9}" type="parTrans" cxnId="{A4AFB880-C8F4-2F49-B3C6-39DB63F7187A}">
      <dgm:prSet/>
      <dgm:spPr/>
      <dgm:t>
        <a:bodyPr/>
        <a:lstStyle/>
        <a:p>
          <a:endParaRPr lang="en-US"/>
        </a:p>
      </dgm:t>
    </dgm:pt>
    <dgm:pt modelId="{3312DEEB-5A4A-9C4B-BBD8-4A3D03939BA3}" type="sibTrans" cxnId="{A4AFB880-C8F4-2F49-B3C6-39DB63F7187A}">
      <dgm:prSet/>
      <dgm:spPr/>
      <dgm:t>
        <a:bodyPr/>
        <a:lstStyle/>
        <a:p>
          <a:endParaRPr lang="en-US"/>
        </a:p>
      </dgm:t>
    </dgm:pt>
    <dgm:pt modelId="{564F89C2-3785-FE4F-B8B8-D1E9B6C23989}">
      <dgm:prSet/>
      <dgm:spPr/>
      <dgm:t>
        <a:bodyPr/>
        <a:lstStyle/>
        <a:p>
          <a:pPr rtl="0"/>
          <a:r>
            <a:rPr lang="en-US" dirty="0" smtClean="0"/>
            <a:t>                                               Poverty protection and prevention</a:t>
          </a:r>
          <a:endParaRPr lang="en-US" dirty="0"/>
        </a:p>
      </dgm:t>
    </dgm:pt>
    <dgm:pt modelId="{0D4DCC60-F878-8C4A-8CBD-8B16FC9BDF61}" type="parTrans" cxnId="{2E638076-6FB7-9E46-9B8D-004494599223}">
      <dgm:prSet/>
      <dgm:spPr/>
      <dgm:t>
        <a:bodyPr/>
        <a:lstStyle/>
        <a:p>
          <a:endParaRPr lang="en-US"/>
        </a:p>
      </dgm:t>
    </dgm:pt>
    <dgm:pt modelId="{90A7388E-B924-6045-8950-7BE1C44A47BD}" type="sibTrans" cxnId="{2E638076-6FB7-9E46-9B8D-004494599223}">
      <dgm:prSet/>
      <dgm:spPr/>
      <dgm:t>
        <a:bodyPr/>
        <a:lstStyle/>
        <a:p>
          <a:endParaRPr lang="en-US"/>
        </a:p>
      </dgm:t>
    </dgm:pt>
    <dgm:pt modelId="{ED74B154-427E-0847-8278-A13C0C4DD166}" type="pres">
      <dgm:prSet presAssocID="{4AA5DB1C-5A27-CC4E-9016-F0E145B8A6E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24C88A-FF64-F342-BA6E-2788BB604711}" type="pres">
      <dgm:prSet presAssocID="{4AA5DB1C-5A27-CC4E-9016-F0E145B8A6EF}" presName="cycle" presStyleCnt="0"/>
      <dgm:spPr/>
    </dgm:pt>
    <dgm:pt modelId="{2EDFED2F-FA1C-F94D-A1A9-0884B6B36669}" type="pres">
      <dgm:prSet presAssocID="{19C983A1-EADD-BA4F-8417-4DA9732DF79D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63DDC3-5A04-8643-843D-563150F66D14}" type="pres">
      <dgm:prSet presAssocID="{18B03DEF-93F0-9F4C-8496-2E1DE650701C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621AC0BA-0B7D-0D4C-9645-35921178F32C}" type="pres">
      <dgm:prSet presAssocID="{7480F793-235B-124A-A8BA-4EE65A6D5A26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28F1B-16DD-FB4F-AA09-A2B23873BFBF}" type="pres">
      <dgm:prSet presAssocID="{A8438EBC-F864-5D4A-A5CD-075F1237222D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2027DC-739E-EE4E-95BB-37BB3977E4C2}" type="pres">
      <dgm:prSet presAssocID="{5DE919D8-6FD1-0749-8547-00B5BEE7E9E3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4F6EA-5242-6642-992F-8BCAE6CEBA15}" type="pres">
      <dgm:prSet presAssocID="{0B6D087D-2D9B-404B-97F9-17D587111270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B153CD-F5D8-8746-BAE8-F28607A62A17}" type="pres">
      <dgm:prSet presAssocID="{564F89C2-3785-FE4F-B8B8-D1E9B6C23989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9C0F3A-1A57-1546-ACA4-669A7BAFAD86}" type="presOf" srcId="{4AA5DB1C-5A27-CC4E-9016-F0E145B8A6EF}" destId="{ED74B154-427E-0847-8278-A13C0C4DD166}" srcOrd="0" destOrd="0" presId="urn:microsoft.com/office/officeart/2005/8/layout/cycle3"/>
    <dgm:cxn modelId="{B3BAB8F4-CDF7-1F48-BFA9-B8F4272ED533}" srcId="{4AA5DB1C-5A27-CC4E-9016-F0E145B8A6EF}" destId="{0B6D087D-2D9B-404B-97F9-17D587111270}" srcOrd="4" destOrd="0" parTransId="{26C0D9CA-1A1B-F243-AA15-3FF3D970D47D}" sibTransId="{C7BFC36A-9808-E945-957B-D402139494EC}"/>
    <dgm:cxn modelId="{A4AFB880-C8F4-2F49-B3C6-39DB63F7187A}" srcId="{4AA5DB1C-5A27-CC4E-9016-F0E145B8A6EF}" destId="{5DE919D8-6FD1-0749-8547-00B5BEE7E9E3}" srcOrd="3" destOrd="0" parTransId="{9B8EF466-8349-F347-AAF1-D922076FF4A9}" sibTransId="{3312DEEB-5A4A-9C4B-BBD8-4A3D03939BA3}"/>
    <dgm:cxn modelId="{5E8E7C8D-3512-A140-83AB-210299CBE4B2}" type="presOf" srcId="{5DE919D8-6FD1-0749-8547-00B5BEE7E9E3}" destId="{442027DC-739E-EE4E-95BB-37BB3977E4C2}" srcOrd="0" destOrd="0" presId="urn:microsoft.com/office/officeart/2005/8/layout/cycle3"/>
    <dgm:cxn modelId="{6CA0D3E4-BC2E-C446-B4AE-7593B283432D}" srcId="{4AA5DB1C-5A27-CC4E-9016-F0E145B8A6EF}" destId="{7480F793-235B-124A-A8BA-4EE65A6D5A26}" srcOrd="1" destOrd="0" parTransId="{CE986D31-08A5-874B-AFAC-57439963A603}" sibTransId="{DF29E7D8-2282-4541-9C4F-DF2A5396A124}"/>
    <dgm:cxn modelId="{9AB533C3-AA06-7346-94D2-BFB35BD66511}" srcId="{4AA5DB1C-5A27-CC4E-9016-F0E145B8A6EF}" destId="{19C983A1-EADD-BA4F-8417-4DA9732DF79D}" srcOrd="0" destOrd="0" parTransId="{0D1E4408-F669-2F41-89FC-E1B5AB147441}" sibTransId="{18B03DEF-93F0-9F4C-8496-2E1DE650701C}"/>
    <dgm:cxn modelId="{2E638076-6FB7-9E46-9B8D-004494599223}" srcId="{4AA5DB1C-5A27-CC4E-9016-F0E145B8A6EF}" destId="{564F89C2-3785-FE4F-B8B8-D1E9B6C23989}" srcOrd="5" destOrd="0" parTransId="{0D4DCC60-F878-8C4A-8CBD-8B16FC9BDF61}" sibTransId="{90A7388E-B924-6045-8950-7BE1C44A47BD}"/>
    <dgm:cxn modelId="{6059A722-BC5C-4B48-B686-76ACF7EEB6A6}" type="presOf" srcId="{18B03DEF-93F0-9F4C-8496-2E1DE650701C}" destId="{DE63DDC3-5A04-8643-843D-563150F66D14}" srcOrd="0" destOrd="0" presId="urn:microsoft.com/office/officeart/2005/8/layout/cycle3"/>
    <dgm:cxn modelId="{605BB437-0564-6F42-B28F-03D1F63235AB}" type="presOf" srcId="{7480F793-235B-124A-A8BA-4EE65A6D5A26}" destId="{621AC0BA-0B7D-0D4C-9645-35921178F32C}" srcOrd="0" destOrd="0" presId="urn:microsoft.com/office/officeart/2005/8/layout/cycle3"/>
    <dgm:cxn modelId="{EB9C16FA-389F-9D4D-8DD5-2D6C176E9527}" type="presOf" srcId="{564F89C2-3785-FE4F-B8B8-D1E9B6C23989}" destId="{C9B153CD-F5D8-8746-BAE8-F28607A62A17}" srcOrd="0" destOrd="0" presId="urn:microsoft.com/office/officeart/2005/8/layout/cycle3"/>
    <dgm:cxn modelId="{8B1D3D1A-1AB2-CB49-9208-786DC25BBB9E}" type="presOf" srcId="{0B6D087D-2D9B-404B-97F9-17D587111270}" destId="{31F4F6EA-5242-6642-992F-8BCAE6CEBA15}" srcOrd="0" destOrd="0" presId="urn:microsoft.com/office/officeart/2005/8/layout/cycle3"/>
    <dgm:cxn modelId="{B453782C-BBB9-7A41-8A27-F112A87E5AE5}" type="presOf" srcId="{19C983A1-EADD-BA4F-8417-4DA9732DF79D}" destId="{2EDFED2F-FA1C-F94D-A1A9-0884B6B36669}" srcOrd="0" destOrd="0" presId="urn:microsoft.com/office/officeart/2005/8/layout/cycle3"/>
    <dgm:cxn modelId="{96817A91-7622-8E44-A9CB-68DDF8665C71}" type="presOf" srcId="{A8438EBC-F864-5D4A-A5CD-075F1237222D}" destId="{A6F28F1B-16DD-FB4F-AA09-A2B23873BFBF}" srcOrd="0" destOrd="0" presId="urn:microsoft.com/office/officeart/2005/8/layout/cycle3"/>
    <dgm:cxn modelId="{7F1867AF-13DB-A34E-8405-194EBBB67D31}" srcId="{4AA5DB1C-5A27-CC4E-9016-F0E145B8A6EF}" destId="{A8438EBC-F864-5D4A-A5CD-075F1237222D}" srcOrd="2" destOrd="0" parTransId="{91D28D45-C271-2648-90D6-DBE754757330}" sibTransId="{FC0B982A-540F-B74F-A00E-923147A88F23}"/>
    <dgm:cxn modelId="{18038CF3-A0B9-3C43-9612-2FCD8CF76A10}" type="presParOf" srcId="{ED74B154-427E-0847-8278-A13C0C4DD166}" destId="{B924C88A-FF64-F342-BA6E-2788BB604711}" srcOrd="0" destOrd="0" presId="urn:microsoft.com/office/officeart/2005/8/layout/cycle3"/>
    <dgm:cxn modelId="{45374A04-BF97-984B-AAF4-0DD625CEA1E2}" type="presParOf" srcId="{B924C88A-FF64-F342-BA6E-2788BB604711}" destId="{2EDFED2F-FA1C-F94D-A1A9-0884B6B36669}" srcOrd="0" destOrd="0" presId="urn:microsoft.com/office/officeart/2005/8/layout/cycle3"/>
    <dgm:cxn modelId="{940BAFDE-CECF-9042-82E1-F71F174166BA}" type="presParOf" srcId="{B924C88A-FF64-F342-BA6E-2788BB604711}" destId="{DE63DDC3-5A04-8643-843D-563150F66D14}" srcOrd="1" destOrd="0" presId="urn:microsoft.com/office/officeart/2005/8/layout/cycle3"/>
    <dgm:cxn modelId="{23AE2916-049D-7A44-B88C-F243BE72E91C}" type="presParOf" srcId="{B924C88A-FF64-F342-BA6E-2788BB604711}" destId="{621AC0BA-0B7D-0D4C-9645-35921178F32C}" srcOrd="2" destOrd="0" presId="urn:microsoft.com/office/officeart/2005/8/layout/cycle3"/>
    <dgm:cxn modelId="{F06A1D1F-A398-1D47-AB45-C6A38BDC25BE}" type="presParOf" srcId="{B924C88A-FF64-F342-BA6E-2788BB604711}" destId="{A6F28F1B-16DD-FB4F-AA09-A2B23873BFBF}" srcOrd="3" destOrd="0" presId="urn:microsoft.com/office/officeart/2005/8/layout/cycle3"/>
    <dgm:cxn modelId="{EFA9CC95-57DE-984E-B1CB-5D8C2C3E231F}" type="presParOf" srcId="{B924C88A-FF64-F342-BA6E-2788BB604711}" destId="{442027DC-739E-EE4E-95BB-37BB3977E4C2}" srcOrd="4" destOrd="0" presId="urn:microsoft.com/office/officeart/2005/8/layout/cycle3"/>
    <dgm:cxn modelId="{EABEA352-0E29-CE43-BAF0-70F967650835}" type="presParOf" srcId="{B924C88A-FF64-F342-BA6E-2788BB604711}" destId="{31F4F6EA-5242-6642-992F-8BCAE6CEBA15}" srcOrd="5" destOrd="0" presId="urn:microsoft.com/office/officeart/2005/8/layout/cycle3"/>
    <dgm:cxn modelId="{08DCB52E-7C16-9E42-9CA4-875D33144D5C}" type="presParOf" srcId="{B924C88A-FF64-F342-BA6E-2788BB604711}" destId="{C9B153CD-F5D8-8746-BAE8-F28607A62A17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3DDC3-5A04-8643-843D-563150F66D14}">
      <dsp:nvSpPr>
        <dsp:cNvPr id="0" name=""/>
        <dsp:cNvSpPr/>
      </dsp:nvSpPr>
      <dsp:spPr>
        <a:xfrm>
          <a:off x="1882012" y="-2912"/>
          <a:ext cx="4695974" cy="4695974"/>
        </a:xfrm>
        <a:prstGeom prst="circularArrow">
          <a:avLst>
            <a:gd name="adj1" fmla="val 5274"/>
            <a:gd name="adj2" fmla="val 312630"/>
            <a:gd name="adj3" fmla="val 14222837"/>
            <a:gd name="adj4" fmla="val 17130117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DFED2F-FA1C-F94D-A1A9-0884B6B36669}">
      <dsp:nvSpPr>
        <dsp:cNvPr id="0" name=""/>
        <dsp:cNvSpPr/>
      </dsp:nvSpPr>
      <dsp:spPr>
        <a:xfrm>
          <a:off x="3334636" y="2736"/>
          <a:ext cx="1790727" cy="895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Early childhood education and care					</a:t>
          </a:r>
          <a:endParaRPr lang="en-US" sz="1200" kern="1200" dirty="0"/>
        </a:p>
      </dsp:txBody>
      <dsp:txXfrm>
        <a:off x="3378344" y="46444"/>
        <a:ext cx="1703311" cy="807947"/>
      </dsp:txXfrm>
    </dsp:sp>
    <dsp:sp modelId="{621AC0BA-0B7D-0D4C-9645-35921178F32C}">
      <dsp:nvSpPr>
        <dsp:cNvPr id="0" name=""/>
        <dsp:cNvSpPr/>
      </dsp:nvSpPr>
      <dsp:spPr>
        <a:xfrm>
          <a:off x="4984467" y="955266"/>
          <a:ext cx="1790727" cy="895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Educational attainment</a:t>
          </a:r>
          <a:endParaRPr lang="en-US" sz="1200" kern="1200" dirty="0"/>
        </a:p>
      </dsp:txBody>
      <dsp:txXfrm>
        <a:off x="5028175" y="998974"/>
        <a:ext cx="1703311" cy="807947"/>
      </dsp:txXfrm>
    </dsp:sp>
    <dsp:sp modelId="{A6F28F1B-16DD-FB4F-AA09-A2B23873BFBF}">
      <dsp:nvSpPr>
        <dsp:cNvPr id="0" name=""/>
        <dsp:cNvSpPr/>
      </dsp:nvSpPr>
      <dsp:spPr>
        <a:xfrm>
          <a:off x="4984467" y="2860327"/>
          <a:ext cx="1790727" cy="895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Employment</a:t>
          </a:r>
          <a:endParaRPr lang="en-US" sz="1200" kern="1200" dirty="0"/>
        </a:p>
      </dsp:txBody>
      <dsp:txXfrm>
        <a:off x="5028175" y="2904035"/>
        <a:ext cx="1703311" cy="807947"/>
      </dsp:txXfrm>
    </dsp:sp>
    <dsp:sp modelId="{442027DC-739E-EE4E-95BB-37BB3977E4C2}">
      <dsp:nvSpPr>
        <dsp:cNvPr id="0" name=""/>
        <dsp:cNvSpPr/>
      </dsp:nvSpPr>
      <dsp:spPr>
        <a:xfrm>
          <a:off x="3334636" y="3812857"/>
          <a:ext cx="1790727" cy="895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                                                        Dual </a:t>
          </a:r>
          <a:r>
            <a:rPr lang="en-US" sz="1200" kern="1200" dirty="0" err="1" smtClean="0"/>
            <a:t>earnership</a:t>
          </a:r>
          <a:r>
            <a:rPr lang="en-US" sz="1200" kern="1200" dirty="0" smtClean="0"/>
            <a:t>, </a:t>
          </a:r>
          <a:r>
            <a:rPr lang="en-US" sz="1200" kern="1200" dirty="0" err="1" smtClean="0"/>
            <a:t>worklife</a:t>
          </a:r>
          <a:r>
            <a:rPr lang="en-US" sz="1200" kern="1200" dirty="0" smtClean="0"/>
            <a:t> balance and fertility</a:t>
          </a:r>
          <a:endParaRPr lang="en-US" sz="1200" kern="1200" dirty="0"/>
        </a:p>
      </dsp:txBody>
      <dsp:txXfrm>
        <a:off x="3378344" y="3856565"/>
        <a:ext cx="1703311" cy="807947"/>
      </dsp:txXfrm>
    </dsp:sp>
    <dsp:sp modelId="{31F4F6EA-5242-6642-992F-8BCAE6CEBA15}">
      <dsp:nvSpPr>
        <dsp:cNvPr id="0" name=""/>
        <dsp:cNvSpPr/>
      </dsp:nvSpPr>
      <dsp:spPr>
        <a:xfrm>
          <a:off x="1684805" y="2860327"/>
          <a:ext cx="1790727" cy="895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Exit age</a:t>
          </a:r>
          <a:endParaRPr lang="en-US" sz="1200" kern="1200" dirty="0"/>
        </a:p>
      </dsp:txBody>
      <dsp:txXfrm>
        <a:off x="1728513" y="2904035"/>
        <a:ext cx="1703311" cy="807947"/>
      </dsp:txXfrm>
    </dsp:sp>
    <dsp:sp modelId="{C9B153CD-F5D8-8746-BAE8-F28607A62A17}">
      <dsp:nvSpPr>
        <dsp:cNvPr id="0" name=""/>
        <dsp:cNvSpPr/>
      </dsp:nvSpPr>
      <dsp:spPr>
        <a:xfrm>
          <a:off x="1684805" y="955266"/>
          <a:ext cx="1790727" cy="8953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                                              Poverty protection and prevention</a:t>
          </a:r>
          <a:endParaRPr lang="en-US" sz="1200" kern="1200" dirty="0"/>
        </a:p>
      </dsp:txBody>
      <dsp:txXfrm>
        <a:off x="1728513" y="998974"/>
        <a:ext cx="1703311" cy="807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0.51461</cdr:x>
      <cdr:y>0.14586</cdr:y>
    </cdr:from>
    <cdr:to>
      <cdr:x>0.60188</cdr:x>
      <cdr:y>0.23132</cdr:y>
    </cdr:to>
    <cdr:cxnSp macro="">
      <cdr:nvCxnSpPr>
        <cdr:cNvPr id="4" name="Straight Arrow Connector 3"/>
        <cdr:cNvCxnSpPr/>
      </cdr:nvCxnSpPr>
      <cdr:spPr>
        <a:xfrm xmlns:a="http://schemas.openxmlformats.org/drawingml/2006/main" flipV="1">
          <a:off x="7281836" y="1415144"/>
          <a:ext cx="1234876" cy="82905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0.52576</cdr:x>
      <cdr:y>0.51473</cdr:y>
    </cdr:from>
    <cdr:to>
      <cdr:x>0.69612</cdr:x>
      <cdr:y>0.57737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7439479" y="4993823"/>
          <a:ext cx="2410733" cy="60778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0.39017</cdr:x>
      <cdr:y>0.6331</cdr:y>
    </cdr:from>
    <cdr:to>
      <cdr:x>0.54034</cdr:x>
      <cdr:y>0.64656</cdr:y>
    </cdr:to>
    <cdr:cxnSp macro="">
      <cdr:nvCxnSpPr>
        <cdr:cNvPr id="5" name="Straight Arrow Connector 4"/>
        <cdr:cNvCxnSpPr/>
      </cdr:nvCxnSpPr>
      <cdr:spPr>
        <a:xfrm xmlns:a="http://schemas.openxmlformats.org/drawingml/2006/main">
          <a:off x="5520872" y="6142259"/>
          <a:ext cx="2124983" cy="13063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50000"/>
            </a:schemeClr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0.62208</cdr:x>
      <cdr:y>0.78541</cdr:y>
    </cdr:from>
    <cdr:to>
      <cdr:x>0.78363</cdr:x>
      <cdr:y>0.78822</cdr:y>
    </cdr:to>
    <cdr:cxnSp macro="">
      <cdr:nvCxnSpPr>
        <cdr:cNvPr id="7" name="Straight Arrow Connector 6"/>
        <cdr:cNvCxnSpPr/>
      </cdr:nvCxnSpPr>
      <cdr:spPr>
        <a:xfrm xmlns:a="http://schemas.openxmlformats.org/drawingml/2006/main">
          <a:off x="8802462" y="7620002"/>
          <a:ext cx="2286000" cy="2721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50000"/>
            </a:schemeClr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0.61423</cdr:x>
      <cdr:y>0.78541</cdr:y>
    </cdr:from>
    <cdr:to>
      <cdr:x>0.649</cdr:x>
      <cdr:y>0.8201</cdr:y>
    </cdr:to>
    <cdr:cxnSp macro="">
      <cdr:nvCxnSpPr>
        <cdr:cNvPr id="8" name="Straight Arrow Connector 7"/>
        <cdr:cNvCxnSpPr/>
      </cdr:nvCxnSpPr>
      <cdr:spPr>
        <a:xfrm xmlns:a="http://schemas.openxmlformats.org/drawingml/2006/main" flipV="1">
          <a:off x="8691336" y="7620001"/>
          <a:ext cx="492126" cy="33654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0.67305</cdr:x>
      <cdr:y>0.69949</cdr:y>
    </cdr:from>
    <cdr:to>
      <cdr:x>0.7027</cdr:x>
      <cdr:y>0.71248</cdr:y>
    </cdr:to>
    <cdr:cxnSp macro="">
      <cdr:nvCxnSpPr>
        <cdr:cNvPr id="9" name="Straight Arrow Connector 8"/>
        <cdr:cNvCxnSpPr/>
      </cdr:nvCxnSpPr>
      <cdr:spPr>
        <a:xfrm xmlns:a="http://schemas.openxmlformats.org/drawingml/2006/main" flipH="1">
          <a:off x="9523641" y="6786336"/>
          <a:ext cx="419552" cy="12609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FF"/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0.37478</cdr:x>
      <cdr:y>0.66059</cdr:y>
    </cdr:from>
    <cdr:to>
      <cdr:x>0.51726</cdr:x>
      <cdr:y>0.73315</cdr:y>
    </cdr:to>
    <cdr:cxnSp macro="">
      <cdr:nvCxnSpPr>
        <cdr:cNvPr id="10" name="Straight Arrow Connector 9"/>
        <cdr:cNvCxnSpPr/>
      </cdr:nvCxnSpPr>
      <cdr:spPr>
        <a:xfrm xmlns:a="http://schemas.openxmlformats.org/drawingml/2006/main" flipV="1">
          <a:off x="5303156" y="6408966"/>
          <a:ext cx="2016128" cy="70394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0.14399</cdr:x>
      <cdr:y>0.66199</cdr:y>
    </cdr:from>
    <cdr:to>
      <cdr:x>0.49514</cdr:x>
      <cdr:y>0.75559</cdr:y>
    </cdr:to>
    <cdr:cxnSp macro="">
      <cdr:nvCxnSpPr>
        <cdr:cNvPr id="11" name="Straight Arrow Connector 10"/>
        <cdr:cNvCxnSpPr/>
      </cdr:nvCxnSpPr>
      <cdr:spPr>
        <a:xfrm xmlns:a="http://schemas.openxmlformats.org/drawingml/2006/main" flipV="1">
          <a:off x="2037443" y="6422573"/>
          <a:ext cx="4968877" cy="90804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0.78059</cdr:x>
      <cdr:y>0.63918</cdr:y>
    </cdr:from>
    <cdr:to>
      <cdr:x>0.90191</cdr:x>
      <cdr:y>0.64376</cdr:y>
    </cdr:to>
    <cdr:cxnSp macro="">
      <cdr:nvCxnSpPr>
        <cdr:cNvPr id="17" name="Straight Arrow Connector 16"/>
        <cdr:cNvCxnSpPr/>
      </cdr:nvCxnSpPr>
      <cdr:spPr>
        <a:xfrm xmlns:a="http://schemas.openxmlformats.org/drawingml/2006/main">
          <a:off x="11045371" y="6201229"/>
          <a:ext cx="1716770" cy="44451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50000"/>
            </a:schemeClr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0.73347</cdr:x>
      <cdr:y>0.70407</cdr:y>
    </cdr:from>
    <cdr:to>
      <cdr:x>0.7769</cdr:x>
      <cdr:y>0.75839</cdr:y>
    </cdr:to>
    <cdr:cxnSp macro="">
      <cdr:nvCxnSpPr>
        <cdr:cNvPr id="19" name="Straight Arrow Connector 18"/>
        <cdr:cNvCxnSpPr/>
      </cdr:nvCxnSpPr>
      <cdr:spPr>
        <a:xfrm xmlns:a="http://schemas.openxmlformats.org/drawingml/2006/main" flipV="1">
          <a:off x="10378622" y="6830787"/>
          <a:ext cx="614590" cy="52704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0.21996</cdr:x>
      <cdr:y>0.81907</cdr:y>
    </cdr:from>
    <cdr:to>
      <cdr:x>0.32205</cdr:x>
      <cdr:y>0.86601</cdr:y>
    </cdr:to>
    <cdr:cxnSp macro="">
      <cdr:nvCxnSpPr>
        <cdr:cNvPr id="21" name="Straight Arrow Connector 20"/>
        <cdr:cNvCxnSpPr/>
      </cdr:nvCxnSpPr>
      <cdr:spPr>
        <a:xfrm xmlns:a="http://schemas.openxmlformats.org/drawingml/2006/main" flipV="1">
          <a:off x="3112407" y="7946573"/>
          <a:ext cx="1444627" cy="45538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0.45091</cdr:x>
      <cdr:y>0.69285</cdr:y>
    </cdr:from>
    <cdr:to>
      <cdr:x>0.51918</cdr:x>
      <cdr:y>0.777</cdr:y>
    </cdr:to>
    <cdr:cxnSp macro="">
      <cdr:nvCxnSpPr>
        <cdr:cNvPr id="23" name="Straight Arrow Connector 22"/>
        <cdr:cNvCxnSpPr/>
      </cdr:nvCxnSpPr>
      <cdr:spPr>
        <a:xfrm xmlns:a="http://schemas.openxmlformats.org/drawingml/2006/main" flipV="1">
          <a:off x="6380391" y="6721930"/>
          <a:ext cx="966107" cy="81642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0.44209</cdr:x>
      <cdr:y>0.6648</cdr:y>
    </cdr:from>
    <cdr:to>
      <cdr:x>0.70286</cdr:x>
      <cdr:y>0.74502</cdr:y>
    </cdr:to>
    <cdr:cxnSp macro="">
      <cdr:nvCxnSpPr>
        <cdr:cNvPr id="25" name="Straight Arrow Connector 24"/>
        <cdr:cNvCxnSpPr/>
      </cdr:nvCxnSpPr>
      <cdr:spPr>
        <a:xfrm xmlns:a="http://schemas.openxmlformats.org/drawingml/2006/main" flipV="1">
          <a:off x="6255657" y="6449787"/>
          <a:ext cx="3689805" cy="7783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0.46902</cdr:x>
      <cdr:y>0.86396</cdr:y>
    </cdr:from>
    <cdr:to>
      <cdr:x>0.74421</cdr:x>
      <cdr:y>0.87125</cdr:y>
    </cdr:to>
    <cdr:cxnSp macro="">
      <cdr:nvCxnSpPr>
        <cdr:cNvPr id="26" name="Straight Arrow Connector 25"/>
        <cdr:cNvCxnSpPr/>
      </cdr:nvCxnSpPr>
      <cdr:spPr>
        <a:xfrm xmlns:a="http://schemas.openxmlformats.org/drawingml/2006/main" flipV="1">
          <a:off x="6636657" y="8382001"/>
          <a:ext cx="3893913" cy="7075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50000"/>
            </a:schemeClr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0.41517</cdr:x>
      <cdr:y>0.8317</cdr:y>
    </cdr:from>
    <cdr:to>
      <cdr:x>0.66824</cdr:x>
      <cdr:y>0.83338</cdr:y>
    </cdr:to>
    <cdr:cxnSp macro="">
      <cdr:nvCxnSpPr>
        <cdr:cNvPr id="27" name="Straight Arrow Connector 26"/>
        <cdr:cNvCxnSpPr/>
      </cdr:nvCxnSpPr>
      <cdr:spPr>
        <a:xfrm xmlns:a="http://schemas.openxmlformats.org/drawingml/2006/main" flipV="1">
          <a:off x="5874658" y="8069037"/>
          <a:ext cx="3580947" cy="1632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50000"/>
            </a:schemeClr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0.37766</cdr:x>
      <cdr:y>0.81346</cdr:y>
    </cdr:from>
    <cdr:to>
      <cdr:x>0.39129</cdr:x>
      <cdr:y>0.83057</cdr:y>
    </cdr:to>
    <cdr:cxnSp macro="">
      <cdr:nvCxnSpPr>
        <cdr:cNvPr id="28" name="Straight Arrow Connector 27"/>
        <cdr:cNvCxnSpPr/>
      </cdr:nvCxnSpPr>
      <cdr:spPr>
        <a:xfrm xmlns:a="http://schemas.openxmlformats.org/drawingml/2006/main" flipV="1">
          <a:off x="5343978" y="7892144"/>
          <a:ext cx="192770" cy="16600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0.53633</cdr:x>
      <cdr:y>0.74334</cdr:y>
    </cdr:from>
    <cdr:to>
      <cdr:x>0.6115</cdr:x>
      <cdr:y>0.75203</cdr:y>
    </cdr:to>
    <cdr:cxnSp macro="">
      <cdr:nvCxnSpPr>
        <cdr:cNvPr id="29" name="Straight Arrow Connector 28"/>
        <cdr:cNvCxnSpPr/>
      </cdr:nvCxnSpPr>
      <cdr:spPr>
        <a:xfrm xmlns:a="http://schemas.openxmlformats.org/drawingml/2006/main" flipV="1">
          <a:off x="7589157" y="7211787"/>
          <a:ext cx="1063627" cy="8436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0.63827</cdr:x>
      <cdr:y>0.68303</cdr:y>
    </cdr:from>
    <cdr:to>
      <cdr:x>0.84422</cdr:x>
      <cdr:y>0.68471</cdr:y>
    </cdr:to>
    <cdr:cxnSp macro="">
      <cdr:nvCxnSpPr>
        <cdr:cNvPr id="30" name="Straight Arrow Connector 29"/>
        <cdr:cNvCxnSpPr/>
      </cdr:nvCxnSpPr>
      <cdr:spPr>
        <a:xfrm xmlns:a="http://schemas.openxmlformats.org/drawingml/2006/main" flipV="1">
          <a:off x="9031514" y="6626680"/>
          <a:ext cx="2914198" cy="1632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50000"/>
            </a:schemeClr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0.55713</cdr:x>
      <cdr:y>0.26252</cdr:y>
    </cdr:from>
    <cdr:to>
      <cdr:x>0.63916</cdr:x>
      <cdr:y>0.36383</cdr:y>
    </cdr:to>
    <cdr:cxnSp macro="">
      <cdr:nvCxnSpPr>
        <cdr:cNvPr id="31" name="Straight Arrow Connector 30"/>
        <cdr:cNvCxnSpPr/>
      </cdr:nvCxnSpPr>
      <cdr:spPr>
        <a:xfrm xmlns:a="http://schemas.openxmlformats.org/drawingml/2006/main" flipH="1" flipV="1">
          <a:off x="4584992" y="1289523"/>
          <a:ext cx="675027" cy="49767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6"/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0.42959</cdr:x>
      <cdr:y>0.81449</cdr:y>
    </cdr:from>
    <cdr:to>
      <cdr:x>0.47399</cdr:x>
      <cdr:y>0.81767</cdr:y>
    </cdr:to>
    <cdr:cxnSp macro="">
      <cdr:nvCxnSpPr>
        <cdr:cNvPr id="40" name="Straight Arrow Connector 39"/>
        <cdr:cNvCxnSpPr/>
      </cdr:nvCxnSpPr>
      <cdr:spPr>
        <a:xfrm xmlns:a="http://schemas.openxmlformats.org/drawingml/2006/main">
          <a:off x="6078766" y="7902119"/>
          <a:ext cx="628196" cy="30847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bg2">
              <a:lumMod val="50000"/>
            </a:schemeClr>
          </a:solidFill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4E8E6-46F1-49ED-9F82-6F444FB5CE3D}" type="datetimeFigureOut">
              <a:rPr lang="nl-NL" smtClean="0"/>
              <a:pPr/>
              <a:t>10/28/15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14828-6669-410C-B46C-72C089BFD25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7819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201E16-7309-405E-810B-5FCA9AFDD10F}" type="datetime1">
              <a:rPr lang="nl-NL"/>
              <a:pPr/>
              <a:t>10/28/15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l-NL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074B61-66BF-48FA-BB78-F79AE791C4D7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9054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74B61-66BF-48FA-BB78-F79AE791C4D7}" type="slidenum">
              <a:rPr lang="nl-NL" smtClean="0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D99AB47-BF89-3A42-9732-9AEBB750FD9C}" type="slidenum">
              <a:rPr lang="nl-NL" sz="1200"/>
              <a:pPr/>
              <a:t>3</a:t>
            </a:fld>
            <a:endParaRPr lang="nl-NL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 tekstdia me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/>
          <p:cNvSpPr/>
          <p:nvPr userDrawn="1"/>
        </p:nvSpPr>
        <p:spPr>
          <a:xfrm>
            <a:off x="0" y="-33864"/>
            <a:ext cx="9144000" cy="1095905"/>
          </a:xfrm>
          <a:prstGeom prst="rect">
            <a:avLst/>
          </a:prstGeom>
          <a:solidFill>
            <a:srgbClr val="993334"/>
          </a:solidFill>
          <a:ln>
            <a:noFill/>
          </a:ln>
          <a:effectLst>
            <a:outerShdw blurRad="165100" dist="63500" dir="8040000">
              <a:schemeClr val="bg1">
                <a:lumMod val="65000"/>
                <a:alpha val="5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9" name="Vrije vorm 18"/>
          <p:cNvSpPr/>
          <p:nvPr userDrawn="1"/>
        </p:nvSpPr>
        <p:spPr>
          <a:xfrm>
            <a:off x="508000" y="1055692"/>
            <a:ext cx="196850" cy="98425"/>
          </a:xfrm>
          <a:custGeom>
            <a:avLst/>
            <a:gdLst>
              <a:gd name="connsiteX0" fmla="*/ 0 w 196850"/>
              <a:gd name="connsiteY0" fmla="*/ 3175 h 98425"/>
              <a:gd name="connsiteX1" fmla="*/ 95250 w 196850"/>
              <a:gd name="connsiteY1" fmla="*/ 98425 h 98425"/>
              <a:gd name="connsiteX2" fmla="*/ 196850 w 196850"/>
              <a:gd name="connsiteY2" fmla="*/ 0 h 98425"/>
              <a:gd name="connsiteX3" fmla="*/ 0 w 196850"/>
              <a:gd name="connsiteY3" fmla="*/ 3175 h 9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50" h="98425">
                <a:moveTo>
                  <a:pt x="0" y="3175"/>
                </a:moveTo>
                <a:lnTo>
                  <a:pt x="95250" y="98425"/>
                </a:lnTo>
                <a:lnTo>
                  <a:pt x="196850" y="0"/>
                </a:lnTo>
                <a:lnTo>
                  <a:pt x="0" y="3175"/>
                </a:lnTo>
                <a:close/>
              </a:path>
            </a:pathLst>
          </a:custGeom>
          <a:solidFill>
            <a:srgbClr val="993334"/>
          </a:solidFill>
          <a:ln>
            <a:noFill/>
          </a:ln>
          <a:effectLst>
            <a:outerShdw blurRad="50800" dist="38100" dir="2700000" algn="br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ijdelijke aanduiding voor titel 1"/>
          <p:cNvSpPr>
            <a:spLocks noGrp="1"/>
          </p:cNvSpPr>
          <p:nvPr>
            <p:ph type="title"/>
          </p:nvPr>
        </p:nvSpPr>
        <p:spPr>
          <a:xfrm>
            <a:off x="596900" y="0"/>
            <a:ext cx="8547100" cy="1080000"/>
          </a:xfrm>
          <a:prstGeom prst="rect">
            <a:avLst/>
          </a:prstGeom>
        </p:spPr>
        <p:txBody>
          <a:bodyPr vert="horz" lIns="0" tIns="180000" rIns="360000" bIns="108000" rtlCol="0" anchor="b">
            <a:noAutofit/>
          </a:bodyPr>
          <a:lstStyle>
            <a:lvl1pPr algn="l">
              <a:defRPr sz="2800" b="0" i="0" cap="all" baseline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10" name="Tijdelijke aanduiding voor tekst 19"/>
          <p:cNvSpPr>
            <a:spLocks noGrp="1"/>
          </p:cNvSpPr>
          <p:nvPr>
            <p:ph type="body" sz="quarter" idx="17" hasCustomPrompt="1"/>
          </p:nvPr>
        </p:nvSpPr>
        <p:spPr>
          <a:xfrm>
            <a:off x="324000" y="1440000"/>
            <a:ext cx="8460000" cy="47109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71463" indent="0">
              <a:buFontTx/>
              <a:buNone/>
              <a:defRPr sz="2400">
                <a:latin typeface="Arial"/>
                <a:cs typeface="Arial"/>
              </a:defRPr>
            </a:lvl1pPr>
          </a:lstStyle>
          <a:p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endParaRPr lang="nl-NL" dirty="0"/>
          </a:p>
        </p:txBody>
      </p:sp>
      <p:sp>
        <p:nvSpPr>
          <p:cNvPr id="20" name="Rechthoek 19"/>
          <p:cNvSpPr/>
          <p:nvPr userDrawn="1"/>
        </p:nvSpPr>
        <p:spPr>
          <a:xfrm>
            <a:off x="0" y="6616272"/>
            <a:ext cx="9144000" cy="258662"/>
          </a:xfrm>
          <a:prstGeom prst="rect">
            <a:avLst/>
          </a:prstGeom>
          <a:solidFill>
            <a:srgbClr val="D7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jdelijke aanduiding voor dianummer 16"/>
          <p:cNvSpPr txBox="1">
            <a:spLocks/>
          </p:cNvSpPr>
          <p:nvPr userDrawn="1"/>
        </p:nvSpPr>
        <p:spPr>
          <a:xfrm>
            <a:off x="0" y="6492875"/>
            <a:ext cx="611560" cy="365125"/>
          </a:xfrm>
          <a:prstGeom prst="rect">
            <a:avLst/>
          </a:prstGeom>
        </p:spPr>
        <p:txBody>
          <a:bodyPr anchor="b" anchorCtr="0"/>
          <a:lstStyle>
            <a:defPPr>
              <a:defRPr lang="nl-NL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4" name="FSWlogo" descr="C:\Projecten\VU\Origineel mei 2011\logos faculteiten\Faculteiten NL blauw\Faculteiten NL blauw\Fac_NL_FSW_Blauw_HR_RGB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752" y="6120000"/>
            <a:ext cx="2140062" cy="4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 tekstdia zo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/>
          <p:cNvSpPr/>
          <p:nvPr userDrawn="1"/>
        </p:nvSpPr>
        <p:spPr>
          <a:xfrm>
            <a:off x="0" y="-33864"/>
            <a:ext cx="9144000" cy="1095905"/>
          </a:xfrm>
          <a:prstGeom prst="rect">
            <a:avLst/>
          </a:prstGeom>
          <a:solidFill>
            <a:srgbClr val="993334"/>
          </a:solidFill>
          <a:ln>
            <a:noFill/>
          </a:ln>
          <a:effectLst>
            <a:outerShdw blurRad="165100" dist="63500" dir="8040000">
              <a:schemeClr val="bg1">
                <a:lumMod val="65000"/>
                <a:alpha val="5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9" name="Vrije vorm 18"/>
          <p:cNvSpPr/>
          <p:nvPr userDrawn="1"/>
        </p:nvSpPr>
        <p:spPr>
          <a:xfrm>
            <a:off x="508000" y="1055692"/>
            <a:ext cx="196850" cy="98425"/>
          </a:xfrm>
          <a:custGeom>
            <a:avLst/>
            <a:gdLst>
              <a:gd name="connsiteX0" fmla="*/ 0 w 196850"/>
              <a:gd name="connsiteY0" fmla="*/ 3175 h 98425"/>
              <a:gd name="connsiteX1" fmla="*/ 95250 w 196850"/>
              <a:gd name="connsiteY1" fmla="*/ 98425 h 98425"/>
              <a:gd name="connsiteX2" fmla="*/ 196850 w 196850"/>
              <a:gd name="connsiteY2" fmla="*/ 0 h 98425"/>
              <a:gd name="connsiteX3" fmla="*/ 0 w 196850"/>
              <a:gd name="connsiteY3" fmla="*/ 3175 h 9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50" h="98425">
                <a:moveTo>
                  <a:pt x="0" y="3175"/>
                </a:moveTo>
                <a:lnTo>
                  <a:pt x="95250" y="98425"/>
                </a:lnTo>
                <a:lnTo>
                  <a:pt x="196850" y="0"/>
                </a:lnTo>
                <a:lnTo>
                  <a:pt x="0" y="3175"/>
                </a:lnTo>
                <a:close/>
              </a:path>
            </a:pathLst>
          </a:custGeom>
          <a:solidFill>
            <a:srgbClr val="993334"/>
          </a:solidFill>
          <a:ln>
            <a:noFill/>
          </a:ln>
          <a:effectLst>
            <a:outerShdw blurRad="50800" dist="38100" dir="2700000" algn="br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ijdelijke aanduiding voor titel 1"/>
          <p:cNvSpPr>
            <a:spLocks noGrp="1"/>
          </p:cNvSpPr>
          <p:nvPr>
            <p:ph type="title"/>
          </p:nvPr>
        </p:nvSpPr>
        <p:spPr>
          <a:xfrm>
            <a:off x="596900" y="0"/>
            <a:ext cx="8547100" cy="1080000"/>
          </a:xfrm>
          <a:prstGeom prst="rect">
            <a:avLst/>
          </a:prstGeom>
        </p:spPr>
        <p:txBody>
          <a:bodyPr vert="horz" lIns="0" tIns="180000" rIns="360000" bIns="108000" rtlCol="0" anchor="b">
            <a:noAutofit/>
          </a:bodyPr>
          <a:lstStyle>
            <a:lvl1pPr algn="l">
              <a:defRPr sz="2800" b="0" i="0" cap="all" baseline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10" name="Tijdelijke aanduiding voor tekst 19"/>
          <p:cNvSpPr>
            <a:spLocks noGrp="1"/>
          </p:cNvSpPr>
          <p:nvPr>
            <p:ph type="body" sz="quarter" idx="17" hasCustomPrompt="1"/>
          </p:nvPr>
        </p:nvSpPr>
        <p:spPr>
          <a:xfrm>
            <a:off x="324000" y="1440000"/>
            <a:ext cx="8460000" cy="47109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71463" indent="0">
              <a:buFontTx/>
              <a:buNone/>
              <a:defRPr sz="2400">
                <a:latin typeface="Arial"/>
                <a:cs typeface="Arial"/>
              </a:defRPr>
            </a:lvl1pPr>
          </a:lstStyle>
          <a:p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endParaRPr lang="nl-NL" dirty="0"/>
          </a:p>
        </p:txBody>
      </p:sp>
      <p:sp>
        <p:nvSpPr>
          <p:cNvPr id="20" name="Rechthoek 19"/>
          <p:cNvSpPr/>
          <p:nvPr userDrawn="1"/>
        </p:nvSpPr>
        <p:spPr>
          <a:xfrm>
            <a:off x="0" y="6616272"/>
            <a:ext cx="9144000" cy="258662"/>
          </a:xfrm>
          <a:prstGeom prst="rect">
            <a:avLst/>
          </a:prstGeom>
          <a:solidFill>
            <a:srgbClr val="D7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jdelijke aanduiding voor dianummer 16"/>
          <p:cNvSpPr txBox="1">
            <a:spLocks/>
          </p:cNvSpPr>
          <p:nvPr userDrawn="1"/>
        </p:nvSpPr>
        <p:spPr>
          <a:xfrm>
            <a:off x="0" y="6492875"/>
            <a:ext cx="611560" cy="365125"/>
          </a:xfrm>
          <a:prstGeom prst="rect">
            <a:avLst/>
          </a:prstGeom>
        </p:spPr>
        <p:txBody>
          <a:bodyPr anchor="b" anchorCtr="0"/>
          <a:lstStyle>
            <a:defPPr>
              <a:defRPr lang="nl-NL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ekstvak 7"/>
          <p:cNvSpPr txBox="1"/>
          <p:nvPr userDrawn="1"/>
        </p:nvSpPr>
        <p:spPr>
          <a:xfrm>
            <a:off x="5292080" y="6625643"/>
            <a:ext cx="3455384" cy="2308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r"/>
            <a:r>
              <a:rPr lang="nl-NL" sz="900" dirty="0" smtClean="0">
                <a:solidFill>
                  <a:schemeClr val="bg1"/>
                </a:solidFill>
              </a:rPr>
              <a:t>Faculteit</a:t>
            </a:r>
            <a:r>
              <a:rPr lang="nl-NL" sz="900" baseline="0" dirty="0" smtClean="0">
                <a:solidFill>
                  <a:schemeClr val="bg1"/>
                </a:solidFill>
              </a:rPr>
              <a:t> der Sociale Wetenschappen</a:t>
            </a:r>
            <a:endParaRPr lang="nl-NL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301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457200" y="1442492"/>
            <a:ext cx="8229600" cy="4683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7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 Narrow Bold"/>
          <a:ea typeface="ＭＳ Ｐゴシック" charset="-128"/>
          <a:cs typeface="Arial Narrow Bold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9pPr>
    </p:titleStyle>
    <p:bodyStyle>
      <a:lvl1pPr marL="271463" indent="0" algn="l" defTabSz="457200" rtl="0" eaLnBrk="0" fontAlgn="base" hangingPunct="0">
        <a:spcBef>
          <a:spcPct val="20000"/>
        </a:spcBef>
        <a:spcAft>
          <a:spcPct val="0"/>
        </a:spcAft>
        <a:buFontTx/>
        <a:buNone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Lucida Grande"/>
        <a:buChar char="&gt;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542925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885825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885825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hemerijckag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9213"/>
            <a:ext cx="9144000" cy="6858000"/>
          </a:xfrm>
          <a:prstGeom prst="rect">
            <a:avLst/>
          </a:prstGeom>
        </p:spPr>
      </p:pic>
      <p:grpSp>
        <p:nvGrpSpPr>
          <p:cNvPr id="2" name="Groeperen 1"/>
          <p:cNvGrpSpPr/>
          <p:nvPr/>
        </p:nvGrpSpPr>
        <p:grpSpPr>
          <a:xfrm>
            <a:off x="3451685" y="235693"/>
            <a:ext cx="5473700" cy="3891039"/>
            <a:chOff x="428625" y="222599"/>
            <a:chExt cx="5473700" cy="3984145"/>
          </a:xfrm>
        </p:grpSpPr>
        <p:sp>
          <p:nvSpPr>
            <p:cNvPr id="6" name="Vrije vorm 5"/>
            <p:cNvSpPr/>
            <p:nvPr/>
          </p:nvSpPr>
          <p:spPr>
            <a:xfrm>
              <a:off x="936625" y="1512888"/>
              <a:ext cx="196850" cy="98425"/>
            </a:xfrm>
            <a:custGeom>
              <a:avLst/>
              <a:gdLst>
                <a:gd name="connsiteX0" fmla="*/ 0 w 196850"/>
                <a:gd name="connsiteY0" fmla="*/ 3175 h 98425"/>
                <a:gd name="connsiteX1" fmla="*/ 95250 w 196850"/>
                <a:gd name="connsiteY1" fmla="*/ 98425 h 98425"/>
                <a:gd name="connsiteX2" fmla="*/ 196850 w 196850"/>
                <a:gd name="connsiteY2" fmla="*/ 0 h 98425"/>
                <a:gd name="connsiteX3" fmla="*/ 0 w 196850"/>
                <a:gd name="connsiteY3" fmla="*/ 3175 h 9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850" h="98425">
                  <a:moveTo>
                    <a:pt x="0" y="3175"/>
                  </a:moveTo>
                  <a:lnTo>
                    <a:pt x="95250" y="98425"/>
                  </a:lnTo>
                  <a:lnTo>
                    <a:pt x="196850" y="0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993334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nl-NL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7" name="Rechthoek 6"/>
            <p:cNvSpPr/>
            <p:nvPr/>
          </p:nvSpPr>
          <p:spPr>
            <a:xfrm>
              <a:off x="428625" y="222599"/>
              <a:ext cx="5473700" cy="1296639"/>
            </a:xfrm>
            <a:prstGeom prst="rect">
              <a:avLst/>
            </a:prstGeom>
            <a:solidFill>
              <a:srgbClr val="993334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nl-NL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8" name="Vrije vorm 7"/>
            <p:cNvSpPr/>
            <p:nvPr/>
          </p:nvSpPr>
          <p:spPr>
            <a:xfrm>
              <a:off x="428625" y="1555750"/>
              <a:ext cx="869950" cy="196850"/>
            </a:xfrm>
            <a:custGeom>
              <a:avLst/>
              <a:gdLst>
                <a:gd name="connsiteX0" fmla="*/ 0 w 869950"/>
                <a:gd name="connsiteY0" fmla="*/ 0 h 196850"/>
                <a:gd name="connsiteX1" fmla="*/ 495300 w 869950"/>
                <a:gd name="connsiteY1" fmla="*/ 0 h 196850"/>
                <a:gd name="connsiteX2" fmla="*/ 606425 w 869950"/>
                <a:gd name="connsiteY2" fmla="*/ 107950 h 196850"/>
                <a:gd name="connsiteX3" fmla="*/ 704850 w 869950"/>
                <a:gd name="connsiteY3" fmla="*/ 3175 h 196850"/>
                <a:gd name="connsiteX4" fmla="*/ 869950 w 869950"/>
                <a:gd name="connsiteY4" fmla="*/ 3175 h 196850"/>
                <a:gd name="connsiteX5" fmla="*/ 869950 w 869950"/>
                <a:gd name="connsiteY5" fmla="*/ 196850 h 196850"/>
                <a:gd name="connsiteX6" fmla="*/ 0 w 869950"/>
                <a:gd name="connsiteY6" fmla="*/ 196850 h 196850"/>
                <a:gd name="connsiteX7" fmla="*/ 0 w 869950"/>
                <a:gd name="connsiteY7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9950" h="196850">
                  <a:moveTo>
                    <a:pt x="0" y="0"/>
                  </a:moveTo>
                  <a:lnTo>
                    <a:pt x="495300" y="0"/>
                  </a:lnTo>
                  <a:lnTo>
                    <a:pt x="606425" y="107950"/>
                  </a:lnTo>
                  <a:lnTo>
                    <a:pt x="704850" y="3175"/>
                  </a:lnTo>
                  <a:lnTo>
                    <a:pt x="869950" y="3175"/>
                  </a:lnTo>
                  <a:lnTo>
                    <a:pt x="869950" y="196850"/>
                  </a:lnTo>
                  <a:lnTo>
                    <a:pt x="0" y="196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82A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nl-NL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9" name="Rechthoek 8"/>
            <p:cNvSpPr/>
            <p:nvPr/>
          </p:nvSpPr>
          <p:spPr>
            <a:xfrm>
              <a:off x="1279525" y="1558925"/>
              <a:ext cx="4622800" cy="193675"/>
            </a:xfrm>
            <a:prstGeom prst="rect">
              <a:avLst/>
            </a:prstGeom>
            <a:solidFill>
              <a:srgbClr val="D7182A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nl-NL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10" name="Titel 1"/>
            <p:cNvSpPr txBox="1">
              <a:spLocks/>
            </p:cNvSpPr>
            <p:nvPr/>
          </p:nvSpPr>
          <p:spPr>
            <a:xfrm>
              <a:off x="428625" y="222599"/>
              <a:ext cx="5473700" cy="1530002"/>
            </a:xfrm>
            <a:prstGeom prst="rect">
              <a:avLst/>
            </a:prstGeom>
          </p:spPr>
          <p:txBody>
            <a:bodyPr lIns="180000" anchor="ctr" anchorCtr="0"/>
            <a:lstStyle>
              <a:lvl1pPr algn="l">
                <a:lnSpc>
                  <a:spcPts val="3300"/>
                </a:lnSpc>
                <a:defRPr cap="all">
                  <a:solidFill>
                    <a:schemeClr val="bg1"/>
                  </a:solidFill>
                </a:defRPr>
              </a:lvl1pPr>
            </a:lstStyle>
            <a:p>
              <a:pPr lvl="0" eaLnBrk="0" hangingPunct="0">
                <a:defRPr/>
              </a:pPr>
              <a:r>
                <a:rPr lang="nl-NL" sz="3200" b="1" i="1" dirty="0" err="1" smtClean="0">
                  <a:latin typeface="Arial Narrow" pitchFamily="34" charset="0"/>
                  <a:cs typeface="Arial Narrow Bold"/>
                </a:rPr>
                <a:t>Why</a:t>
              </a:r>
              <a:r>
                <a:rPr lang="nl-NL" sz="3200" b="1" i="1" dirty="0" smtClean="0">
                  <a:latin typeface="Arial Narrow" pitchFamily="34" charset="0"/>
                  <a:cs typeface="Arial Narrow Bold"/>
                </a:rPr>
                <a:t> we </a:t>
              </a:r>
              <a:r>
                <a:rPr lang="nl-NL" sz="3200" b="1" i="1" dirty="0" err="1" smtClean="0">
                  <a:latin typeface="Arial Narrow" pitchFamily="34" charset="0"/>
                  <a:cs typeface="Arial Narrow Bold"/>
                </a:rPr>
                <a:t>need</a:t>
              </a:r>
              <a:r>
                <a:rPr lang="nl-NL" sz="3200" b="1" i="1" dirty="0" smtClean="0">
                  <a:latin typeface="Arial Narrow" pitchFamily="34" charset="0"/>
                  <a:cs typeface="Arial Narrow Bold"/>
                </a:rPr>
                <a:t> a new welfare state </a:t>
              </a:r>
              <a:r>
                <a:rPr lang="nl-NL" sz="3200" b="1" i="1" dirty="0" err="1" smtClean="0">
                  <a:latin typeface="Arial Narrow" pitchFamily="34" charset="0"/>
                  <a:cs typeface="Arial Narrow Bold"/>
                </a:rPr>
                <a:t>revisited</a:t>
              </a:r>
              <a:endParaRPr kumimoji="0" lang="nl-NL" sz="3200" b="1" i="1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cs typeface="Arial Narrow Bold"/>
              </a:endParaRPr>
            </a:p>
          </p:txBody>
        </p:sp>
        <p:sp>
          <p:nvSpPr>
            <p:cNvPr id="11" name="Subtitel 2"/>
            <p:cNvSpPr txBox="1">
              <a:spLocks/>
            </p:cNvSpPr>
            <p:nvPr/>
          </p:nvSpPr>
          <p:spPr>
            <a:xfrm>
              <a:off x="428625" y="1611313"/>
              <a:ext cx="5473700" cy="2595431"/>
            </a:xfrm>
            <a:prstGeom prst="rect">
              <a:avLst/>
            </a:prstGeom>
            <a:solidFill>
              <a:srgbClr val="D7182A">
                <a:alpha val="90000"/>
              </a:srgbClr>
            </a:solidFill>
          </p:spPr>
          <p:txBody>
            <a:bodyPr vert="horz" wrap="square" lIns="180000" bIns="234000" anchor="t" anchorCtr="0">
              <a:spAutoFit/>
            </a:bodyPr>
            <a:lstStyle>
              <a:lvl1pPr marL="0" indent="0" algn="l">
                <a:lnSpc>
                  <a:spcPts val="2500"/>
                </a:lnSpc>
                <a:buNone/>
                <a:defRPr sz="2400" cap="all" baseline="0">
                  <a:solidFill>
                    <a:srgbClr val="FFFFFF"/>
                  </a:solidFill>
                  <a:latin typeface="Arial Narrow"/>
                  <a:cs typeface="Arial Narrow"/>
                </a:defRPr>
              </a:lvl1pPr>
              <a:lvl2pPr marL="4572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2pPr>
              <a:lvl3pPr marL="9144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3pPr>
              <a:lvl4pPr marL="13716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4pPr>
              <a:lvl5pPr marL="18288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5pPr>
              <a:lvl6pPr marL="22860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6pPr>
              <a:lvl7pPr marL="27432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7pPr>
              <a:lvl8pPr marL="32004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8pPr>
              <a:lvl9pPr marL="36576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lvl="0" eaLnBrk="0" hangingPunct="0">
                <a:spcBef>
                  <a:spcPts val="0"/>
                </a:spcBef>
                <a:defRPr/>
              </a:pPr>
              <a:endParaRPr lang="nl-NL" dirty="0" smtClean="0"/>
            </a:p>
            <a:p>
              <a:pPr lvl="0" eaLnBrk="0" hangingPunct="0">
                <a:spcBef>
                  <a:spcPts val="0"/>
                </a:spcBef>
                <a:defRPr/>
              </a:pPr>
              <a:r>
                <a:rPr lang="nl-NL" b="1" i="1" dirty="0" smtClean="0"/>
                <a:t>Anton Hemerijck</a:t>
              </a:r>
              <a:r>
                <a:rPr lang="nl-NL" dirty="0" smtClean="0"/>
                <a:t>, </a:t>
              </a:r>
              <a:r>
                <a:rPr lang="nl-NL" dirty="0" smtClean="0"/>
                <a:t>Vu </a:t>
              </a:r>
              <a:r>
                <a:rPr lang="nl-NL" dirty="0" err="1" smtClean="0"/>
                <a:t>university</a:t>
              </a:r>
              <a:r>
                <a:rPr lang="nl-NL" dirty="0" smtClean="0"/>
                <a:t> </a:t>
              </a:r>
              <a:r>
                <a:rPr lang="nl-NL" dirty="0" err="1" smtClean="0"/>
                <a:t>amsterdam</a:t>
              </a:r>
              <a:r>
                <a:rPr lang="nl-NL" dirty="0" smtClean="0"/>
                <a:t>/London school of </a:t>
              </a:r>
              <a:r>
                <a:rPr lang="nl-NL" dirty="0" err="1" smtClean="0"/>
                <a:t>economics</a:t>
              </a:r>
              <a:r>
                <a:rPr lang="nl-NL" dirty="0" smtClean="0"/>
                <a:t> (LSE) </a:t>
              </a:r>
            </a:p>
            <a:p>
              <a:pPr lvl="0" eaLnBrk="0" hangingPunct="0">
                <a:spcBef>
                  <a:spcPts val="0"/>
                </a:spcBef>
                <a:defRPr/>
              </a:pPr>
              <a:endParaRPr lang="nl-NL" dirty="0" smtClean="0"/>
            </a:p>
            <a:p>
              <a:pPr eaLnBrk="0" hangingPunct="0">
                <a:spcBef>
                  <a:spcPts val="0"/>
                </a:spcBef>
                <a:defRPr/>
              </a:pPr>
              <a:r>
                <a:rPr lang="nl-NL" b="1" i="1" dirty="0" err="1" smtClean="0"/>
                <a:t>Cebes</a:t>
              </a:r>
              <a:r>
                <a:rPr lang="nl-NL" b="1" i="1" dirty="0" smtClean="0"/>
                <a:t> seminar</a:t>
              </a:r>
              <a:endParaRPr lang="nl-NL" b="1" i="1" dirty="0" smtClean="0"/>
            </a:p>
            <a:p>
              <a:pPr eaLnBrk="0" hangingPunct="0">
                <a:spcBef>
                  <a:spcPts val="0"/>
                </a:spcBef>
                <a:defRPr/>
              </a:pPr>
              <a:r>
                <a:rPr lang="nl-NL" dirty="0" smtClean="0"/>
                <a:t>Rio de </a:t>
              </a:r>
              <a:r>
                <a:rPr lang="nl-NL" dirty="0" err="1" smtClean="0"/>
                <a:t>janeiro</a:t>
              </a:r>
              <a:r>
                <a:rPr lang="nl-NL" dirty="0" smtClean="0"/>
                <a:t>, 30 </a:t>
              </a:r>
              <a:r>
                <a:rPr lang="nl-NL" dirty="0" err="1" smtClean="0"/>
                <a:t>october</a:t>
              </a:r>
              <a:endParaRPr kumimoji="0" lang="nl-NL" sz="24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 charset="-128"/>
                <a:cs typeface="Arial Narrow"/>
              </a:endParaRPr>
            </a:p>
          </p:txBody>
        </p:sp>
      </p:grpSp>
      <p:pic>
        <p:nvPicPr>
          <p:cNvPr id="16" name="Kopieer_FSWlogo" descr="C:\Projecten\VU\Origineel mei 2011\logos faculteiten\Faculteiten NL blauw\Faculteiten NL blauw\Fac_NL_FSW_Blauw_HR_RGB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077" y="6014088"/>
            <a:ext cx="324830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585" y="5212801"/>
            <a:ext cx="4064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08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-18674"/>
            <a:ext cx="8547100" cy="1080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Outline 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22637" y="903111"/>
            <a:ext cx="8460000" cy="5614090"/>
          </a:xfrm>
        </p:spPr>
        <p:txBody>
          <a:bodyPr/>
          <a:lstStyle/>
          <a:p>
            <a:pPr marL="728663" indent="-457200">
              <a:buAutoNum type="arabicPeriod"/>
            </a:pPr>
            <a:endParaRPr lang="en-US" dirty="0" smtClean="0"/>
          </a:p>
          <a:p>
            <a:pPr marL="728663" indent="-457200">
              <a:buAutoNum type="arabicPeriod"/>
            </a:pPr>
            <a:r>
              <a:rPr lang="en-US" sz="2000" dirty="0" smtClean="0">
                <a:latin typeface="Calibri"/>
                <a:cs typeface="Calibri"/>
              </a:rPr>
              <a:t>Three periods of </a:t>
            </a:r>
            <a:r>
              <a:rPr lang="en-US" sz="2000" dirty="0" smtClean="0">
                <a:latin typeface="Calibri"/>
                <a:cs typeface="Calibri"/>
              </a:rPr>
              <a:t>European welfare </a:t>
            </a:r>
            <a:r>
              <a:rPr lang="en-US" sz="2000" dirty="0" smtClean="0">
                <a:latin typeface="Calibri"/>
                <a:cs typeface="Calibri"/>
              </a:rPr>
              <a:t>state </a:t>
            </a:r>
            <a:r>
              <a:rPr lang="en-US" sz="2000" dirty="0" smtClean="0">
                <a:latin typeface="Calibri"/>
                <a:cs typeface="Calibri"/>
              </a:rPr>
              <a:t>development</a:t>
            </a:r>
          </a:p>
          <a:p>
            <a:pPr marL="728663" indent="-457200">
              <a:buAutoNum type="arabicPeriod"/>
            </a:pPr>
            <a:endParaRPr lang="en-US" sz="2000" dirty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r>
              <a:rPr lang="en-US" sz="2000" dirty="0" smtClean="0">
                <a:latin typeface="Calibri"/>
                <a:cs typeface="Calibri"/>
              </a:rPr>
              <a:t>Welfare policy functions</a:t>
            </a:r>
            <a:endParaRPr lang="en-US" sz="2000" dirty="0" smtClean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endParaRPr lang="en-US" sz="2000" dirty="0" smtClean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r>
              <a:rPr lang="en-US" sz="2000" i="1" dirty="0" smtClean="0">
                <a:latin typeface="Calibri"/>
                <a:cs typeface="Calibri"/>
              </a:rPr>
              <a:t>Why We Need a New Welfare State? </a:t>
            </a:r>
            <a:r>
              <a:rPr lang="en-US" sz="2000" dirty="0" smtClean="0">
                <a:latin typeface="Calibri"/>
                <a:cs typeface="Calibri"/>
              </a:rPr>
              <a:t>(2002) </a:t>
            </a:r>
          </a:p>
          <a:p>
            <a:pPr marL="728663" indent="-457200">
              <a:buAutoNum type="arabicPeriod"/>
            </a:pPr>
            <a:endParaRPr lang="en-US" sz="2000" dirty="0" smtClean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r>
              <a:rPr lang="en-US" sz="2000" dirty="0" smtClean="0">
                <a:latin typeface="Calibri"/>
                <a:cs typeface="Calibri"/>
              </a:rPr>
              <a:t>Social </a:t>
            </a:r>
            <a:r>
              <a:rPr lang="en-US" sz="2000" dirty="0" smtClean="0">
                <a:latin typeface="Calibri"/>
                <a:cs typeface="Calibri"/>
              </a:rPr>
              <a:t>investment: </a:t>
            </a:r>
            <a:r>
              <a:rPr lang="en-US" sz="2000" b="1" i="1" dirty="0" smtClean="0">
                <a:latin typeface="Calibri"/>
                <a:cs typeface="Calibri"/>
              </a:rPr>
              <a:t>stocks, flows and buffers</a:t>
            </a:r>
            <a:r>
              <a:rPr lang="en-US" sz="2000" i="1" dirty="0" smtClean="0">
                <a:latin typeface="Calibri"/>
                <a:cs typeface="Calibri"/>
              </a:rPr>
              <a:t> over the life course</a:t>
            </a:r>
            <a:endParaRPr lang="en-US" sz="2000" dirty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endParaRPr lang="en-US" sz="2000" dirty="0" smtClean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r>
              <a:rPr lang="en-US" sz="2000" i="1" dirty="0" smtClean="0">
                <a:latin typeface="Calibri"/>
                <a:cs typeface="Calibri"/>
              </a:rPr>
              <a:t>Changing </a:t>
            </a:r>
            <a:r>
              <a:rPr lang="en-US" sz="2000" i="1" dirty="0" smtClean="0">
                <a:latin typeface="Calibri"/>
                <a:cs typeface="Calibri"/>
              </a:rPr>
              <a:t>Welfare States </a:t>
            </a:r>
            <a:r>
              <a:rPr lang="en-US" sz="2000" dirty="0" smtClean="0">
                <a:latin typeface="Calibri"/>
                <a:cs typeface="Calibri"/>
              </a:rPr>
              <a:t>(2013)</a:t>
            </a:r>
            <a:endParaRPr lang="en-US" sz="2000" dirty="0"/>
          </a:p>
          <a:p>
            <a:pPr marL="728663" indent="-457200">
              <a:buFontTx/>
              <a:buAutoNum type="arabicPeriod"/>
            </a:pPr>
            <a:endParaRPr lang="en-US" sz="2000" dirty="0" smtClean="0">
              <a:latin typeface="Calibri"/>
              <a:cs typeface="Calibri"/>
            </a:endParaRPr>
          </a:p>
          <a:p>
            <a:pPr marL="728663" indent="-457200">
              <a:buFontTx/>
              <a:buAutoNum type="arabicPeriod"/>
            </a:pPr>
            <a:r>
              <a:rPr lang="en-US" sz="2000" i="1" dirty="0" smtClean="0">
                <a:latin typeface="Calibri"/>
                <a:cs typeface="Calibri"/>
              </a:rPr>
              <a:t>The Uses of Social </a:t>
            </a:r>
            <a:r>
              <a:rPr lang="en-US" sz="2000" i="1" dirty="0" smtClean="0">
                <a:latin typeface="Calibri"/>
                <a:cs typeface="Calibri"/>
              </a:rPr>
              <a:t>I</a:t>
            </a:r>
            <a:r>
              <a:rPr lang="en-US" sz="2000" i="1" dirty="0" smtClean="0">
                <a:latin typeface="Calibri"/>
                <a:cs typeface="Calibri"/>
              </a:rPr>
              <a:t>nvestment </a:t>
            </a:r>
            <a:r>
              <a:rPr lang="en-US" sz="2000" dirty="0" smtClean="0">
                <a:latin typeface="Calibri"/>
                <a:cs typeface="Calibri"/>
              </a:rPr>
              <a:t>(2016) and </a:t>
            </a:r>
            <a:r>
              <a:rPr lang="en-US" sz="2000" dirty="0" err="1" smtClean="0">
                <a:latin typeface="Calibri"/>
                <a:cs typeface="Calibri"/>
              </a:rPr>
              <a:t>Eurocrisis</a:t>
            </a:r>
            <a:r>
              <a:rPr lang="en-US" sz="2000" dirty="0" smtClean="0">
                <a:latin typeface="Calibri"/>
                <a:cs typeface="Calibri"/>
              </a:rPr>
              <a:t> aftershocks</a:t>
            </a:r>
            <a:endParaRPr lang="en-US" sz="2000" i="1" dirty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endParaRPr lang="en-US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341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6900" y="0"/>
            <a:ext cx="8547100" cy="1079500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1. Three </a:t>
            </a:r>
            <a:r>
              <a:rPr lang="nl-NL" dirty="0" err="1" smtClean="0"/>
              <a:t>periods</a:t>
            </a:r>
            <a:r>
              <a:rPr lang="nl-NL" dirty="0" smtClean="0"/>
              <a:t> of </a:t>
            </a:r>
            <a:r>
              <a:rPr lang="nl-NL" dirty="0" err="1" smtClean="0"/>
              <a:t>european</a:t>
            </a:r>
            <a:r>
              <a:rPr lang="nl-NL" dirty="0" smtClean="0"/>
              <a:t> welfare </a:t>
            </a:r>
            <a:r>
              <a:rPr lang="nl-NL" dirty="0" smtClean="0"/>
              <a:t>state </a:t>
            </a:r>
            <a:r>
              <a:rPr lang="nl-NL" dirty="0" err="1" smtClean="0"/>
              <a:t>development</a:t>
            </a:r>
            <a:r>
              <a:rPr lang="nl-NL" dirty="0" smtClean="0"/>
              <a:t>		                                                     </a:t>
            </a:r>
            <a:endParaRPr lang="nl-NL" dirty="0"/>
          </a:p>
        </p:txBody>
      </p:sp>
      <p:sp>
        <p:nvSpPr>
          <p:cNvPr id="12290" name="Tijdelijke aanduiding voor tekst 2"/>
          <p:cNvSpPr>
            <a:spLocks noGrp="1"/>
          </p:cNvSpPr>
          <p:nvPr>
            <p:ph type="body" sz="quarter" idx="17"/>
          </p:nvPr>
        </p:nvSpPr>
        <p:spPr>
          <a:xfrm>
            <a:off x="311150" y="1168838"/>
            <a:ext cx="8459788" cy="5249334"/>
          </a:xfrm>
        </p:spPr>
        <p:txBody>
          <a:bodyPr/>
          <a:lstStyle/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1. </a:t>
            </a:r>
            <a:r>
              <a:rPr lang="nl-NL" sz="2000" u="sng" dirty="0">
                <a:latin typeface="Arial" charset="0"/>
                <a:ea typeface="ＭＳ Ｐゴシック" charset="0"/>
                <a:cs typeface="Arial" charset="0"/>
              </a:rPr>
              <a:t>Great </a:t>
            </a:r>
            <a:r>
              <a:rPr lang="nl-NL" sz="2000" u="sng" dirty="0" err="1">
                <a:latin typeface="Arial" charset="0"/>
                <a:ea typeface="ＭＳ Ｐゴシック" charset="0"/>
                <a:cs typeface="Arial" charset="0"/>
              </a:rPr>
              <a:t>Depression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(</a:t>
            </a:r>
            <a:r>
              <a:rPr lang="nl-NL" sz="2000" b="1" dirty="0">
                <a:latin typeface="Arial" charset="0"/>
                <a:ea typeface="ＭＳ Ｐゴシック" charset="0"/>
                <a:cs typeface="Arial" charset="0"/>
              </a:rPr>
              <a:t>financial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crisis 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and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WWII - </a:t>
            </a:r>
            <a:r>
              <a:rPr lang="nl-NL" sz="2000" b="1" dirty="0" err="1" smtClean="0">
                <a:latin typeface="Arial" charset="0"/>
                <a:ea typeface="ＭＳ Ｐゴシック" charset="0"/>
                <a:cs typeface="Arial" charset="0"/>
              </a:rPr>
              <a:t>demand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) </a:t>
            </a:r>
            <a:endParaRPr lang="nl-NL" sz="2000" dirty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	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	</a:t>
            </a:r>
            <a:r>
              <a:rPr lang="nl-NL" sz="2000" b="1" i="1" dirty="0" smtClean="0">
                <a:latin typeface="Arial" charset="0"/>
                <a:ea typeface="ＭＳ Ｐゴシック" charset="0"/>
                <a:cs typeface="Arial" charset="0"/>
              </a:rPr>
              <a:t>Search </a:t>
            </a:r>
            <a:r>
              <a:rPr lang="nl-NL" sz="2000" b="1" i="1" dirty="0" err="1">
                <a:latin typeface="Arial" charset="0"/>
                <a:ea typeface="ＭＳ Ｐゴシック" charset="0"/>
                <a:cs typeface="Arial" charset="0"/>
              </a:rPr>
              <a:t>for</a:t>
            </a:r>
            <a:r>
              <a:rPr lang="nl-NL" sz="2000" b="1" i="1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b="1" i="1" dirty="0" err="1">
                <a:latin typeface="Arial" charset="0"/>
                <a:ea typeface="ＭＳ Ｐゴシック" charset="0"/>
                <a:cs typeface="Arial" charset="0"/>
              </a:rPr>
              <a:t>Stability</a:t>
            </a:r>
            <a:r>
              <a:rPr lang="nl-NL" sz="2000" i="1" dirty="0">
                <a:latin typeface="Arial" charset="0"/>
                <a:ea typeface="ＭＳ Ｐゴシック" charset="0"/>
                <a:cs typeface="Arial" charset="0"/>
              </a:rPr>
              <a:t> –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‘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embedded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liberalism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’ </a:t>
            </a:r>
            <a:r>
              <a:rPr lang="nl-NL" altLang="ja-JP" sz="2000" dirty="0">
                <a:latin typeface="Arial" charset="0"/>
                <a:ea typeface="ＭＳ Ｐゴシック" charset="0"/>
                <a:cs typeface="Arial" charset="0"/>
              </a:rPr>
              <a:t>50/60</a:t>
            </a:r>
          </a:p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	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	- 	</a:t>
            </a:r>
            <a:r>
              <a:rPr lang="nl-NL" sz="2000" dirty="0" err="1">
                <a:latin typeface="Arial" charset="0"/>
                <a:ea typeface="ＭＳ Ｐゴシック" charset="0"/>
                <a:cs typeface="Arial" charset="0"/>
              </a:rPr>
              <a:t>C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ompulsory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social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insurance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(</a:t>
            </a:r>
            <a:r>
              <a:rPr lang="nl-NL" sz="2000" dirty="0" err="1">
                <a:latin typeface="Arial" charset="0"/>
                <a:ea typeface="ＭＳ Ｐゴシック" charset="0"/>
                <a:cs typeface="Arial" charset="0"/>
              </a:rPr>
              <a:t>Beveridge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) as </a:t>
            </a:r>
            <a:r>
              <a:rPr lang="nl-NL" sz="2000" dirty="0" err="1">
                <a:latin typeface="Arial" charset="0"/>
                <a:ea typeface="ＭＳ Ｐゴシック" charset="0"/>
                <a:cs typeface="Arial" charset="0"/>
              </a:rPr>
              <a:t>economic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		  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			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stabilization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(Keynes) – </a:t>
            </a:r>
            <a:r>
              <a:rPr lang="ja-JP" altLang="nl-NL" sz="2000" dirty="0">
                <a:latin typeface="Arial" charset="0"/>
                <a:ea typeface="ＭＳ Ｐゴシック" charset="0"/>
                <a:cs typeface="Arial" charset="0"/>
              </a:rPr>
              <a:t>‘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effective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demand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>
                <a:latin typeface="Arial" charset="0"/>
                <a:ea typeface="ＭＳ Ｐゴシック" charset="0"/>
                <a:cs typeface="Arial" charset="0"/>
              </a:rPr>
              <a:t>affinities</a:t>
            </a:r>
            <a:r>
              <a:rPr lang="ja-JP" altLang="nl-NL" sz="2000" dirty="0">
                <a:latin typeface="Arial" charset="0"/>
                <a:ea typeface="ＭＳ Ｐゴシック" charset="0"/>
                <a:cs typeface="Arial" charset="0"/>
              </a:rPr>
              <a:t>’</a:t>
            </a:r>
            <a:r>
              <a:rPr lang="nl-NL" altLang="ja-JP" sz="2000" dirty="0">
                <a:latin typeface="Arial" charset="0"/>
                <a:ea typeface="ＭＳ Ｐゴシック" charset="0"/>
                <a:cs typeface="Arial" charset="0"/>
              </a:rPr>
              <a:t>  </a:t>
            </a:r>
          </a:p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	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	- 	Baby Boom</a:t>
            </a:r>
          </a:p>
          <a:p>
            <a:pPr marL="0" indent="271463"/>
            <a:endParaRPr lang="nl-NL" sz="2000" dirty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2. </a:t>
            </a:r>
            <a:r>
              <a:rPr lang="nl-NL" sz="2000" u="sng" dirty="0">
                <a:latin typeface="Arial" charset="0"/>
                <a:ea typeface="ＭＳ Ｐゴシック" charset="0"/>
                <a:cs typeface="Arial" charset="0"/>
              </a:rPr>
              <a:t>Great </a:t>
            </a:r>
            <a:r>
              <a:rPr lang="nl-NL" sz="2000" u="sng" dirty="0" err="1">
                <a:latin typeface="Arial" charset="0"/>
                <a:ea typeface="ＭＳ Ｐゴシック" charset="0"/>
                <a:cs typeface="Arial" charset="0"/>
              </a:rPr>
              <a:t>Stagflation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(</a:t>
            </a:r>
            <a:r>
              <a:rPr lang="nl-NL" sz="2000" b="1" dirty="0">
                <a:latin typeface="Arial" charset="0"/>
                <a:ea typeface="ＭＳ Ｐゴシック" charset="0"/>
                <a:cs typeface="Arial" charset="0"/>
              </a:rPr>
              <a:t>real </a:t>
            </a:r>
            <a:r>
              <a:rPr lang="nl-NL" sz="2000" dirty="0" err="1">
                <a:latin typeface="Arial" charset="0"/>
                <a:ea typeface="ＭＳ Ｐゴシック" charset="0"/>
                <a:cs typeface="Arial" charset="0"/>
              </a:rPr>
              <a:t>ecomomy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crisis - </a:t>
            </a:r>
            <a:r>
              <a:rPr lang="nl-NL" sz="2000" b="1" dirty="0" err="1" smtClean="0">
                <a:latin typeface="Arial" charset="0"/>
                <a:ea typeface="ＭＳ Ｐゴシック" charset="0"/>
                <a:cs typeface="Arial" charset="0"/>
              </a:rPr>
              <a:t>supply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) 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	</a:t>
            </a:r>
          </a:p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	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	</a:t>
            </a:r>
            <a:r>
              <a:rPr lang="nl-NL" sz="2000" b="1" i="1" dirty="0" smtClean="0">
                <a:latin typeface="Arial" charset="0"/>
                <a:ea typeface="ＭＳ Ｐゴシック" charset="0"/>
                <a:cs typeface="Arial" charset="0"/>
              </a:rPr>
              <a:t>Challenge </a:t>
            </a:r>
            <a:r>
              <a:rPr lang="nl-NL" sz="2000" b="1" i="1" dirty="0">
                <a:latin typeface="Arial" charset="0"/>
                <a:ea typeface="ＭＳ Ｐゴシック" charset="0"/>
                <a:cs typeface="Arial" charset="0"/>
              </a:rPr>
              <a:t>of Flexibility</a:t>
            </a:r>
            <a:r>
              <a:rPr lang="nl-NL" sz="2000" i="1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–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‘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institutional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liberalisation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’ 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80</a:t>
            </a:r>
            <a:r>
              <a:rPr lang="nl-NL" altLang="ja-JP" sz="2000" dirty="0">
                <a:latin typeface="Arial" charset="0"/>
                <a:ea typeface="ＭＳ Ｐゴシック" charset="0"/>
                <a:cs typeface="Arial" charset="0"/>
              </a:rPr>
              <a:t>/90 </a:t>
            </a:r>
            <a:endParaRPr lang="nl-NL" altLang="ja-JP" sz="20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nl-NL" altLang="ja-JP" sz="2000" dirty="0">
                <a:latin typeface="Arial" charset="0"/>
                <a:ea typeface="ＭＳ Ｐゴシック" charset="0"/>
                <a:cs typeface="Arial" charset="0"/>
              </a:rPr>
              <a:t>	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	- 	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EU 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single market/sound budgets/hard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currency</a:t>
            </a:r>
            <a:endParaRPr lang="nl-NL" altLang="ja-JP" sz="20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		- </a:t>
            </a:r>
            <a:r>
              <a:rPr lang="nl-NL" altLang="ja-JP" sz="2000" dirty="0">
                <a:latin typeface="Arial" charset="0"/>
                <a:ea typeface="ＭＳ Ｐゴシック" charset="0"/>
                <a:cs typeface="Arial" charset="0"/>
              </a:rPr>
              <a:t>	L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ast 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quarter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baby boom enter </a:t>
            </a:r>
            <a:r>
              <a:rPr lang="nl-NL" sz="2000" dirty="0" err="1">
                <a:latin typeface="Arial" charset="0"/>
                <a:ea typeface="ＭＳ Ｐゴシック" charset="0"/>
                <a:cs typeface="Arial" charset="0"/>
              </a:rPr>
              <a:t>labour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market (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women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)</a:t>
            </a:r>
            <a:endParaRPr lang="nl-NL" sz="2000" i="1" dirty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endParaRPr lang="nl-NL" sz="20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3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. </a:t>
            </a:r>
            <a:r>
              <a:rPr lang="nl-NL" sz="2000" u="sng" dirty="0">
                <a:latin typeface="Arial" charset="0"/>
                <a:ea typeface="ＭＳ Ｐゴシック" charset="0"/>
                <a:cs typeface="Arial" charset="0"/>
              </a:rPr>
              <a:t>Great </a:t>
            </a:r>
            <a:r>
              <a:rPr lang="nl-NL" sz="2000" u="sng" dirty="0" err="1">
                <a:latin typeface="Arial" charset="0"/>
                <a:ea typeface="ＭＳ Ｐゴシック" charset="0"/>
                <a:cs typeface="Arial" charset="0"/>
              </a:rPr>
              <a:t>Recession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(</a:t>
            </a:r>
            <a:r>
              <a:rPr lang="nl-NL" sz="2000" b="1" dirty="0">
                <a:latin typeface="Arial" charset="0"/>
                <a:ea typeface="ＭＳ Ｐゴシック" charset="0"/>
                <a:cs typeface="Arial" charset="0"/>
              </a:rPr>
              <a:t>financial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crisis – </a:t>
            </a:r>
            <a:r>
              <a:rPr lang="nl-NL" sz="2000" b="1" dirty="0" err="1" smtClean="0">
                <a:latin typeface="Arial" charset="0"/>
                <a:ea typeface="ＭＳ Ｐゴシック" charset="0"/>
                <a:cs typeface="Arial" charset="0"/>
              </a:rPr>
              <a:t>demand</a:t>
            </a:r>
            <a:r>
              <a:rPr lang="nl-NL" sz="2000" b="1" dirty="0" smtClean="0">
                <a:latin typeface="Arial" charset="0"/>
                <a:ea typeface="ＭＳ Ｐゴシック" charset="0"/>
                <a:cs typeface="Arial" charset="0"/>
              </a:rPr>
              <a:t>/</a:t>
            </a:r>
            <a:r>
              <a:rPr lang="nl-NL" sz="2000" b="1" dirty="0" err="1" smtClean="0">
                <a:latin typeface="Arial" charset="0"/>
                <a:ea typeface="ＭＳ Ｐゴシック" charset="0"/>
                <a:cs typeface="Arial" charset="0"/>
              </a:rPr>
              <a:t>supply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)</a:t>
            </a:r>
          </a:p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	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	</a:t>
            </a:r>
            <a:r>
              <a:rPr lang="nl-NL" sz="2000" b="1" i="1" dirty="0" err="1" smtClean="0">
                <a:latin typeface="Arial" charset="0"/>
                <a:ea typeface="ＭＳ Ｐゴシック" charset="0"/>
                <a:cs typeface="Arial" charset="0"/>
              </a:rPr>
              <a:t>Resilience</a:t>
            </a:r>
            <a:r>
              <a:rPr lang="nl-NL" sz="2000" b="1" i="1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b="1" i="1" dirty="0" err="1">
                <a:latin typeface="Arial" charset="0"/>
                <a:ea typeface="ＭＳ Ｐゴシック" charset="0"/>
                <a:cs typeface="Arial" charset="0"/>
              </a:rPr>
              <a:t>Imperative</a:t>
            </a:r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 </a:t>
            </a:r>
            <a:endParaRPr lang="nl-NL" sz="20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nl-NL" sz="2000" dirty="0">
                <a:latin typeface="Arial" charset="0"/>
                <a:ea typeface="ＭＳ Ｐゴシック" charset="0"/>
                <a:cs typeface="Arial" charset="0"/>
              </a:rPr>
              <a:t>	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	- 	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A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daptive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capacities</a:t>
            </a:r>
            <a:endParaRPr lang="nl-NL" sz="20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		- 	</a:t>
            </a:r>
            <a:r>
              <a:rPr lang="nl-NL" sz="2000" dirty="0" err="1" smtClean="0">
                <a:latin typeface="Arial" charset="0"/>
                <a:ea typeface="ＭＳ Ｐゴシック" charset="0"/>
                <a:cs typeface="Arial" charset="0"/>
              </a:rPr>
              <a:t>Demographic</a:t>
            </a:r>
            <a:r>
              <a:rPr lang="nl-NL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sz="2000" dirty="0" err="1">
                <a:latin typeface="Arial" charset="0"/>
                <a:ea typeface="ＭＳ Ｐゴシック" charset="0"/>
                <a:cs typeface="Arial" charset="0"/>
              </a:rPr>
              <a:t>a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geing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and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international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economic</a:t>
            </a:r>
            <a:r>
              <a:rPr lang="nl-NL" altLang="ja-JP" sz="2000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NL" altLang="ja-JP" sz="2000" dirty="0" err="1" smtClean="0">
                <a:latin typeface="Arial" charset="0"/>
                <a:ea typeface="ＭＳ Ｐゴシック" charset="0"/>
                <a:cs typeface="Arial" charset="0"/>
              </a:rPr>
              <a:t>volatility</a:t>
            </a:r>
            <a:endParaRPr lang="nl-NL" sz="2000" dirty="0"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22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Welfare policy functions to mitigate economic insecurity and instability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24000" y="1080000"/>
            <a:ext cx="8460000" cy="5070958"/>
          </a:xfrm>
        </p:spPr>
        <p:txBody>
          <a:bodyPr/>
          <a:lstStyle/>
          <a:p>
            <a:pPr marL="614363" indent="-342900">
              <a:buFontTx/>
              <a:buChar char="•"/>
            </a:pPr>
            <a:endParaRPr lang="en-US" sz="2000" dirty="0" smtClean="0"/>
          </a:p>
          <a:p>
            <a:pPr marL="614363" indent="-342900">
              <a:buFontTx/>
              <a:buChar char="•"/>
            </a:pPr>
            <a:r>
              <a:rPr lang="en-US" sz="2000" dirty="0" smtClean="0"/>
              <a:t>‘Robin Hood’ redistribution</a:t>
            </a:r>
          </a:p>
          <a:p>
            <a:pPr marL="614363" indent="-342900">
              <a:buFontTx/>
              <a:buChar char="•"/>
            </a:pPr>
            <a:r>
              <a:rPr lang="en-US" sz="2000" dirty="0" smtClean="0"/>
              <a:t>‘Piggy bank’ insurance</a:t>
            </a:r>
          </a:p>
          <a:p>
            <a:pPr marL="614363" indent="-342900">
              <a:buFontTx/>
              <a:buChar char="•"/>
            </a:pPr>
            <a:r>
              <a:rPr lang="en-US" sz="2000" dirty="0" smtClean="0"/>
              <a:t>‘Social investment’ capacitation</a:t>
            </a:r>
          </a:p>
          <a:p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b="1" i="1" dirty="0" smtClean="0"/>
              <a:t>Changing and interactive objectives (ameliorative, corrective, damage-limiting, problem-solving, technocratic</a:t>
            </a:r>
            <a:r>
              <a:rPr lang="en-US" sz="2000" i="1" dirty="0" smtClean="0"/>
              <a:t>)</a:t>
            </a:r>
            <a:endParaRPr lang="en-US" sz="2000" i="1" dirty="0"/>
          </a:p>
          <a:p>
            <a:r>
              <a:rPr lang="en-US" sz="2000" dirty="0" smtClean="0"/>
              <a:t>Macro- and microeconomic efficiency (market failures)</a:t>
            </a:r>
          </a:p>
          <a:p>
            <a:r>
              <a:rPr lang="en-US" sz="2000" dirty="0" smtClean="0"/>
              <a:t>Consumption smoothing </a:t>
            </a:r>
          </a:p>
          <a:p>
            <a:r>
              <a:rPr lang="en-US" sz="2000" dirty="0" smtClean="0"/>
              <a:t>Risk-sharing</a:t>
            </a:r>
          </a:p>
          <a:p>
            <a:r>
              <a:rPr lang="en-US" sz="2000" dirty="0" err="1" smtClean="0"/>
              <a:t>Labour</a:t>
            </a:r>
            <a:r>
              <a:rPr lang="en-US" sz="2000" dirty="0" smtClean="0"/>
              <a:t> market allocation</a:t>
            </a:r>
          </a:p>
          <a:p>
            <a:r>
              <a:rPr lang="en-US" sz="2000" dirty="0" smtClean="0"/>
              <a:t>Relieving poverty</a:t>
            </a:r>
          </a:p>
          <a:p>
            <a:r>
              <a:rPr lang="en-US" sz="2000" dirty="0" smtClean="0"/>
              <a:t>Reducing inequality</a:t>
            </a:r>
          </a:p>
          <a:p>
            <a:r>
              <a:rPr lang="en-US" sz="2000" dirty="0" smtClean="0"/>
              <a:t>Addressing social exclusion</a:t>
            </a:r>
          </a:p>
          <a:p>
            <a:r>
              <a:rPr lang="en-US" sz="2000" dirty="0" smtClean="0"/>
              <a:t>Making capitalism fit for liberal democracy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7436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Calibri"/>
                <a:cs typeface="Calibri"/>
              </a:rPr>
              <a:t>3</a:t>
            </a:r>
            <a:r>
              <a:rPr lang="en-US" i="1" dirty="0" smtClean="0">
                <a:latin typeface="Calibri"/>
                <a:cs typeface="Calibri"/>
              </a:rPr>
              <a:t>. why </a:t>
            </a:r>
            <a:r>
              <a:rPr lang="en-US" i="1" dirty="0" smtClean="0">
                <a:latin typeface="Calibri"/>
                <a:cs typeface="Calibri"/>
              </a:rPr>
              <a:t>we need a new welfare state</a:t>
            </a:r>
            <a:r>
              <a:rPr lang="en-US" dirty="0" smtClean="0">
                <a:latin typeface="Calibri"/>
                <a:cs typeface="Calibri"/>
              </a:rPr>
              <a:t> (2002</a:t>
            </a:r>
            <a:r>
              <a:rPr lang="en-US" dirty="0" smtClean="0">
                <a:latin typeface="Calibri"/>
                <a:cs typeface="Calibri"/>
              </a:rPr>
              <a:t>) resilience</a:t>
            </a:r>
            <a:endParaRPr lang="en-US" i="1" dirty="0">
              <a:latin typeface="Calibri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24000" y="746955"/>
            <a:ext cx="8460000" cy="4937153"/>
          </a:xfrm>
        </p:spPr>
        <p:txBody>
          <a:bodyPr/>
          <a:lstStyle/>
          <a:p>
            <a:endParaRPr lang="en-US" dirty="0" smtClean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i="1" dirty="0" smtClean="0">
                <a:latin typeface="Calibri"/>
                <a:cs typeface="Calibri"/>
              </a:rPr>
              <a:t>Number supported by         	Average consumption per welfare </a:t>
            </a:r>
            <a:r>
              <a:rPr lang="en-US" i="1" dirty="0">
                <a:latin typeface="Calibri"/>
                <a:cs typeface="Calibri"/>
              </a:rPr>
              <a:t>provision welfare               </a:t>
            </a:r>
            <a:r>
              <a:rPr lang="en-US" i="1" dirty="0" smtClean="0">
                <a:latin typeface="Calibri"/>
                <a:cs typeface="Calibri"/>
              </a:rPr>
              <a:t>	client</a:t>
            </a:r>
          </a:p>
          <a:p>
            <a:r>
              <a:rPr lang="en-US" i="1" dirty="0" smtClean="0">
                <a:latin typeface="Calibri"/>
                <a:cs typeface="Calibri"/>
              </a:rPr>
              <a:t>---------------------------      X     -----------------------------------------</a:t>
            </a:r>
            <a:endParaRPr lang="en-US" i="1" dirty="0">
              <a:latin typeface="Calibri"/>
              <a:cs typeface="Calibri"/>
            </a:endParaRPr>
          </a:p>
          <a:p>
            <a:r>
              <a:rPr lang="en-US" i="1" dirty="0" smtClean="0">
                <a:latin typeface="Calibri"/>
                <a:cs typeface="Calibri"/>
              </a:rPr>
              <a:t>Number of workers               Average production per worker</a:t>
            </a:r>
          </a:p>
          <a:p>
            <a:r>
              <a:rPr lang="en-US" i="1" dirty="0" smtClean="0">
                <a:latin typeface="Calibri"/>
                <a:cs typeface="Calibri"/>
              </a:rPr>
              <a:t>(hours worked)</a:t>
            </a:r>
            <a:endParaRPr lang="en-US" i="1" dirty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Dominant focus on </a:t>
            </a:r>
            <a:r>
              <a:rPr lang="en-US" b="1" dirty="0" smtClean="0">
                <a:latin typeface="Calibri"/>
                <a:cs typeface="Calibri"/>
              </a:rPr>
              <a:t>‘numerator’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i="1" dirty="0" smtClean="0">
                <a:latin typeface="Calibri"/>
                <a:cs typeface="Calibri"/>
              </a:rPr>
              <a:t>distributive </a:t>
            </a:r>
            <a:r>
              <a:rPr lang="en-US" dirty="0" smtClean="0">
                <a:latin typeface="Calibri"/>
                <a:cs typeface="Calibri"/>
              </a:rPr>
              <a:t>side of equation in aging societies (</a:t>
            </a:r>
            <a:r>
              <a:rPr lang="en-US" b="1" dirty="0" smtClean="0">
                <a:latin typeface="Calibri"/>
                <a:cs typeface="Calibri"/>
              </a:rPr>
              <a:t>them</a:t>
            </a:r>
            <a:r>
              <a:rPr lang="en-US" dirty="0" smtClean="0">
                <a:latin typeface="Calibri"/>
                <a:cs typeface="Calibri"/>
              </a:rPr>
              <a:t> and </a:t>
            </a:r>
            <a:r>
              <a:rPr lang="en-US" b="1" dirty="0" smtClean="0">
                <a:latin typeface="Calibri"/>
                <a:cs typeface="Calibri"/>
              </a:rPr>
              <a:t>us</a:t>
            </a:r>
            <a:r>
              <a:rPr lang="en-US" dirty="0" smtClean="0">
                <a:latin typeface="Calibri"/>
                <a:cs typeface="Calibri"/>
              </a:rPr>
              <a:t>).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Long-term strength economy and welfare provision depending as much on social policy contribution to the (dynamic) </a:t>
            </a:r>
            <a:r>
              <a:rPr lang="en-US" i="1" dirty="0" smtClean="0">
                <a:latin typeface="Calibri"/>
                <a:cs typeface="Calibri"/>
              </a:rPr>
              <a:t>productive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b="1" dirty="0" smtClean="0">
                <a:latin typeface="Calibri"/>
                <a:cs typeface="Calibri"/>
              </a:rPr>
              <a:t>‘denominator’ </a:t>
            </a:r>
            <a:r>
              <a:rPr lang="en-US" dirty="0" smtClean="0">
                <a:latin typeface="Calibri"/>
                <a:cs typeface="Calibri"/>
              </a:rPr>
              <a:t>side of the welfare equation.</a:t>
            </a:r>
            <a:endParaRPr lang="en-US" b="1" dirty="0" smtClean="0">
              <a:latin typeface="Calibri"/>
              <a:cs typeface="Calibri"/>
            </a:endParaRP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13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“</a:t>
            </a:r>
            <a:r>
              <a:rPr lang="en-US" dirty="0">
                <a:latin typeface="Calibri"/>
                <a:cs typeface="Calibri"/>
              </a:rPr>
              <a:t>carrying capacity” </a:t>
            </a:r>
            <a:r>
              <a:rPr lang="en-US" dirty="0" smtClean="0">
                <a:latin typeface="Calibri"/>
                <a:cs typeface="Calibri"/>
              </a:rPr>
              <a:t>welfare state and new risks </a:t>
            </a:r>
            <a:r>
              <a:rPr lang="en-US" i="1" dirty="0" smtClean="0">
                <a:latin typeface="Calibri"/>
                <a:cs typeface="Calibri"/>
              </a:rPr>
              <a:t>to save pensions, we </a:t>
            </a:r>
            <a:r>
              <a:rPr lang="en-US" i="1" dirty="0">
                <a:latin typeface="Calibri"/>
                <a:cs typeface="Calibri"/>
              </a:rPr>
              <a:t>must invest in children</a:t>
            </a:r>
            <a:r>
              <a:rPr lang="en-US" i="1" dirty="0" smtClean="0">
                <a:latin typeface="Calibri"/>
                <a:cs typeface="Calibri"/>
              </a:rPr>
              <a:t>!</a:t>
            </a:r>
            <a:endParaRPr lang="en-US" i="1" dirty="0">
              <a:latin typeface="Calibri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24000" y="1183524"/>
            <a:ext cx="8460000" cy="5438781"/>
          </a:xfrm>
        </p:spPr>
        <p:txBody>
          <a:bodyPr/>
          <a:lstStyle/>
          <a:p>
            <a:endParaRPr lang="en-US" dirty="0" smtClean="0"/>
          </a:p>
          <a:p>
            <a:pPr marL="614363" indent="-342900">
              <a:buFont typeface="Wingdings" charset="2"/>
              <a:buChar char="§"/>
            </a:pPr>
            <a:r>
              <a:rPr lang="en-US" dirty="0" smtClean="0">
                <a:latin typeface="Calibri"/>
                <a:cs typeface="Calibri"/>
              </a:rPr>
              <a:t>Gender role change </a:t>
            </a:r>
            <a:r>
              <a:rPr lang="en-US" dirty="0" smtClean="0">
                <a:latin typeface="Calibri"/>
                <a:cs typeface="Calibri"/>
              </a:rPr>
              <a:t>(endogenous service sector </a:t>
            </a:r>
            <a:r>
              <a:rPr lang="en-US" dirty="0" smtClean="0">
                <a:latin typeface="Calibri"/>
                <a:cs typeface="Calibri"/>
              </a:rPr>
              <a:t>growth)</a:t>
            </a:r>
            <a:endParaRPr lang="en-US" dirty="0">
              <a:latin typeface="Calibri"/>
              <a:cs typeface="Calibri"/>
            </a:endParaRPr>
          </a:p>
          <a:p>
            <a:pPr marL="614363" indent="-342900">
              <a:buFont typeface="Wingdings" charset="2"/>
              <a:buChar char="§"/>
            </a:pPr>
            <a:endParaRPr lang="en-US" dirty="0" smtClean="0">
              <a:latin typeface="Calibri"/>
              <a:cs typeface="Calibri"/>
            </a:endParaRPr>
          </a:p>
          <a:p>
            <a:pPr marL="614363" indent="-342900">
              <a:buFont typeface="Wingdings" charset="2"/>
              <a:buChar char="§"/>
            </a:pPr>
            <a:r>
              <a:rPr lang="en-US" dirty="0" smtClean="0">
                <a:latin typeface="Calibri"/>
                <a:cs typeface="Calibri"/>
              </a:rPr>
              <a:t>Family life </a:t>
            </a:r>
            <a:r>
              <a:rPr lang="en-US" dirty="0" smtClean="0">
                <a:latin typeface="Calibri"/>
                <a:cs typeface="Calibri"/>
              </a:rPr>
              <a:t>course </a:t>
            </a:r>
            <a:r>
              <a:rPr lang="en-US" dirty="0" smtClean="0">
                <a:latin typeface="Calibri"/>
                <a:cs typeface="Calibri"/>
              </a:rPr>
              <a:t>dynamics</a:t>
            </a:r>
            <a:endParaRPr lang="en-US" dirty="0" smtClean="0">
              <a:latin typeface="Calibri"/>
              <a:cs typeface="Calibri"/>
            </a:endParaRPr>
          </a:p>
          <a:p>
            <a:pPr marL="614363" indent="-342900">
              <a:buFont typeface="Wingdings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614363" indent="-342900">
              <a:buFont typeface="Wingdings" charset="2"/>
              <a:buChar char="§"/>
            </a:pPr>
            <a:r>
              <a:rPr lang="en-US" dirty="0" smtClean="0">
                <a:latin typeface="Calibri"/>
                <a:cs typeface="Calibri"/>
              </a:rPr>
              <a:t>Frequent </a:t>
            </a:r>
            <a:r>
              <a:rPr lang="en-US" dirty="0" err="1" smtClean="0">
                <a:latin typeface="Calibri"/>
                <a:cs typeface="Calibri"/>
              </a:rPr>
              <a:t>labour</a:t>
            </a:r>
            <a:r>
              <a:rPr lang="en-US" dirty="0" smtClean="0">
                <a:latin typeface="Calibri"/>
                <a:cs typeface="Calibri"/>
              </a:rPr>
              <a:t> market transitions and </a:t>
            </a:r>
            <a:r>
              <a:rPr lang="en-US" dirty="0" smtClean="0">
                <a:latin typeface="Calibri"/>
                <a:cs typeface="Calibri"/>
              </a:rPr>
              <a:t>heterogeneous </a:t>
            </a:r>
            <a:r>
              <a:rPr lang="en-US" dirty="0" smtClean="0">
                <a:latin typeface="Calibri"/>
                <a:cs typeface="Calibri"/>
              </a:rPr>
              <a:t>employment relations</a:t>
            </a:r>
          </a:p>
          <a:p>
            <a:pPr marL="614363" indent="-342900">
              <a:buFont typeface="Wingdings" charset="2"/>
              <a:buChar char="§"/>
            </a:pPr>
            <a:endParaRPr lang="en-US" dirty="0" smtClean="0">
              <a:latin typeface="Calibri"/>
              <a:cs typeface="Calibri"/>
            </a:endParaRPr>
          </a:p>
          <a:p>
            <a:pPr marL="614363" indent="-342900">
              <a:buFont typeface="Wingdings" charset="2"/>
              <a:buChar char="§"/>
            </a:pPr>
            <a:r>
              <a:rPr lang="en-US" dirty="0" smtClean="0">
                <a:latin typeface="Calibri"/>
                <a:cs typeface="Calibri"/>
              </a:rPr>
              <a:t>Changing nature social risks as consequence (from ‘old’ to ‘new’) </a:t>
            </a:r>
          </a:p>
          <a:p>
            <a:pPr marL="614363" indent="-342900">
              <a:buFont typeface="Wingdings" charset="2"/>
              <a:buChar char="§"/>
            </a:pPr>
            <a:endParaRPr lang="en-US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046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Against Background </a:t>
            </a:r>
            <a:r>
              <a:rPr lang="en-US" dirty="0" smtClean="0">
                <a:latin typeface="Calibri"/>
                <a:cs typeface="Calibri"/>
              </a:rPr>
              <a:t>inertia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614363" indent="-342900">
              <a:buFontTx/>
              <a:buChar char="-"/>
            </a:pPr>
            <a:r>
              <a:rPr lang="en-US" dirty="0" smtClean="0">
                <a:latin typeface="Calibri"/>
                <a:cs typeface="Calibri"/>
              </a:rPr>
              <a:t>Staying power passive male-breadwinner welfare legacy and reform opposition (intensifying ‘</a:t>
            </a:r>
            <a:r>
              <a:rPr lang="en-US" dirty="0" smtClean="0">
                <a:latin typeface="Calibri"/>
                <a:cs typeface="Calibri"/>
              </a:rPr>
              <a:t>new’ </a:t>
            </a:r>
            <a:r>
              <a:rPr lang="en-US" dirty="0" smtClean="0">
                <a:latin typeface="Calibri"/>
                <a:cs typeface="Calibri"/>
              </a:rPr>
              <a:t>social </a:t>
            </a:r>
            <a:r>
              <a:rPr lang="en-US" dirty="0" smtClean="0">
                <a:latin typeface="Calibri"/>
                <a:cs typeface="Calibri"/>
              </a:rPr>
              <a:t>risks)</a:t>
            </a:r>
            <a:endParaRPr lang="en-US" dirty="0" smtClean="0">
              <a:latin typeface="Calibri"/>
              <a:cs typeface="Calibri"/>
            </a:endParaRPr>
          </a:p>
          <a:p>
            <a:pPr marL="614363" indent="-342900">
              <a:buFontTx/>
              <a:buChar char="-"/>
            </a:pPr>
            <a:endParaRPr lang="en-US" dirty="0" smtClean="0">
              <a:latin typeface="Calibri"/>
              <a:cs typeface="Calibri"/>
            </a:endParaRPr>
          </a:p>
          <a:p>
            <a:pPr marL="614363" indent="-342900">
              <a:buFontTx/>
              <a:buChar char="-"/>
            </a:pPr>
            <a:r>
              <a:rPr lang="en-US" dirty="0" smtClean="0">
                <a:latin typeface="Calibri"/>
                <a:cs typeface="Calibri"/>
              </a:rPr>
              <a:t>‘Big trade-off’ between equity and efficiency as default macroeconomic policy </a:t>
            </a:r>
            <a:r>
              <a:rPr lang="en-US" dirty="0" smtClean="0">
                <a:latin typeface="Calibri"/>
                <a:cs typeface="Calibri"/>
              </a:rPr>
              <a:t>paradigm</a:t>
            </a:r>
            <a:endParaRPr lang="en-US" dirty="0" smtClean="0">
              <a:latin typeface="Calibri"/>
              <a:cs typeface="Calibri"/>
            </a:endParaRPr>
          </a:p>
          <a:p>
            <a:pPr marL="614363" indent="-342900">
              <a:buFontTx/>
              <a:buChar char="-"/>
            </a:pPr>
            <a:endParaRPr lang="en-US" dirty="0">
              <a:latin typeface="Calibri"/>
              <a:cs typeface="Calibri"/>
            </a:endParaRPr>
          </a:p>
          <a:p>
            <a:pPr marL="614363" indent="-342900">
              <a:buFontTx/>
              <a:buChar char="-"/>
            </a:pPr>
            <a:r>
              <a:rPr lang="en-US" dirty="0" smtClean="0">
                <a:latin typeface="Calibri"/>
                <a:cs typeface="Calibri"/>
              </a:rPr>
              <a:t>Comparative welfare state research as the politics and sociology of static (cross-sectional) re-distribution, de- and re-commodification (</a:t>
            </a:r>
            <a:r>
              <a:rPr lang="en-US" i="1" dirty="0" smtClean="0">
                <a:latin typeface="Calibri"/>
                <a:cs typeface="Calibri"/>
              </a:rPr>
              <a:t>outcomes</a:t>
            </a:r>
            <a:r>
              <a:rPr lang="en-US" dirty="0" smtClean="0">
                <a:latin typeface="Calibri"/>
                <a:cs typeface="Calibri"/>
              </a:rPr>
              <a:t>) and retrenchment/expansion (</a:t>
            </a:r>
            <a:r>
              <a:rPr lang="en-US" i="1" dirty="0" smtClean="0">
                <a:latin typeface="Calibri"/>
                <a:cs typeface="Calibri"/>
              </a:rPr>
              <a:t>process</a:t>
            </a:r>
            <a:r>
              <a:rPr lang="en-US" dirty="0" smtClean="0">
                <a:latin typeface="Calibri"/>
                <a:cs typeface="Calibri"/>
              </a:rPr>
              <a:t>) in binary ways 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3155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/>
          <p:cNvSpPr>
            <a:spLocks noGrp="1"/>
          </p:cNvSpPr>
          <p:nvPr>
            <p:ph type="title"/>
          </p:nvPr>
        </p:nvSpPr>
        <p:spPr bwMode="auto">
          <a:xfrm>
            <a:off x="596900" y="0"/>
            <a:ext cx="8547100" cy="1079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i="1" dirty="0" smtClean="0">
                <a:latin typeface="Arial" charset="0"/>
                <a:ea typeface="ＭＳ Ｐゴシック" charset="0"/>
                <a:cs typeface="Arial" charset="0"/>
              </a:rPr>
              <a:t>social </a:t>
            </a:r>
            <a:r>
              <a:rPr lang="en-US" i="1" dirty="0">
                <a:latin typeface="Arial" charset="0"/>
                <a:ea typeface="ＭＳ Ｐゴシック" charset="0"/>
                <a:cs typeface="Arial" charset="0"/>
              </a:rPr>
              <a:t>investment </a:t>
            </a:r>
            <a:r>
              <a:rPr lang="en-US" i="1" dirty="0" smtClean="0">
                <a:latin typeface="Arial" charset="0"/>
                <a:ea typeface="ＭＳ Ｐゴシック" charset="0"/>
                <a:cs typeface="Arial" charset="0"/>
              </a:rPr>
              <a:t>conjecture</a:t>
            </a:r>
            <a:endParaRPr lang="nl-NL" cap="none" dirty="0">
              <a:latin typeface="Arial Narrow" charset="0"/>
              <a:ea typeface="ＭＳ Ｐゴシック" charset="0"/>
              <a:cs typeface="Arial Narrow" charset="0"/>
            </a:endParaRPr>
          </a:p>
        </p:txBody>
      </p:sp>
      <p:sp>
        <p:nvSpPr>
          <p:cNvPr id="25602" name="Tijdelijke aanduiding voor tekst 2"/>
          <p:cNvSpPr>
            <a:spLocks noGrp="1"/>
          </p:cNvSpPr>
          <p:nvPr>
            <p:ph type="body" sz="quarter" idx="17"/>
          </p:nvPr>
        </p:nvSpPr>
        <p:spPr>
          <a:xfrm>
            <a:off x="323850" y="1041400"/>
            <a:ext cx="8459788" cy="5070475"/>
          </a:xfrm>
        </p:spPr>
        <p:txBody>
          <a:bodyPr/>
          <a:lstStyle/>
          <a:p>
            <a:pPr marL="0" indent="271463"/>
            <a:endParaRPr lang="fr-FR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fr-FR" dirty="0" err="1" smtClean="0">
                <a:latin typeface="Arial" charset="0"/>
                <a:ea typeface="ＭＳ Ｐゴシック" charset="0"/>
                <a:cs typeface="Arial" charset="0"/>
              </a:rPr>
              <a:t>Without</a:t>
            </a:r>
            <a:r>
              <a:rPr lang="fr-FR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a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magic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growth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driver,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sustainable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employment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best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guarantee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for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growth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and social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cohesion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in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ageing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European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societies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: social </a:t>
            </a:r>
            <a:r>
              <a:rPr lang="fr-FR" dirty="0" err="1" smtClean="0">
                <a:latin typeface="Arial" charset="0"/>
                <a:ea typeface="ＭＳ Ｐゴシック" charset="0"/>
                <a:cs typeface="Arial" charset="0"/>
              </a:rPr>
              <a:t>investments</a:t>
            </a:r>
            <a:r>
              <a:rPr lang="fr-FR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b="1" dirty="0">
                <a:latin typeface="Arial" charset="0"/>
                <a:ea typeface="ＭＳ Ｐゴシック" charset="0"/>
                <a:cs typeface="Arial" charset="0"/>
              </a:rPr>
              <a:t>»</a:t>
            </a:r>
            <a:r>
              <a:rPr lang="fr-FR" b="1" i="1" dirty="0" err="1">
                <a:latin typeface="Arial" charset="0"/>
                <a:ea typeface="ＭＳ Ｐゴシック" charset="0"/>
                <a:cs typeface="Arial" charset="0"/>
              </a:rPr>
              <a:t>crowd</a:t>
            </a:r>
            <a:r>
              <a:rPr lang="fr-FR" b="1" i="1" dirty="0">
                <a:latin typeface="Arial" charset="0"/>
                <a:ea typeface="ＭＳ Ｐゴシック" charset="0"/>
                <a:cs typeface="Arial" charset="0"/>
              </a:rPr>
              <a:t> in</a:t>
            </a:r>
            <a:r>
              <a:rPr lang="fr-FR" b="1" dirty="0">
                <a:latin typeface="Arial" charset="0"/>
                <a:ea typeface="ＭＳ Ｐゴシック" charset="0"/>
                <a:cs typeface="Arial" charset="0"/>
              </a:rPr>
              <a:t>«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 (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high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family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-sensitive [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flexicure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]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human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capital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utilization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) as </a:t>
            </a:r>
            <a:r>
              <a:rPr lang="fr-FR" dirty="0" err="1">
                <a:latin typeface="Arial" charset="0"/>
                <a:ea typeface="ＭＳ Ｐゴシック" charset="0"/>
                <a:cs typeface="Arial" charset="0"/>
              </a:rPr>
              <a:t>opposed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 to </a:t>
            </a:r>
            <a:r>
              <a:rPr lang="fr-FR" b="1" i="1" dirty="0">
                <a:latin typeface="Arial" charset="0"/>
                <a:ea typeface="ＭＳ Ｐゴシック" charset="0"/>
                <a:cs typeface="Arial" charset="0"/>
              </a:rPr>
              <a:t>»</a:t>
            </a:r>
            <a:r>
              <a:rPr lang="fr-FR" b="1" i="1" dirty="0" err="1">
                <a:latin typeface="Arial" charset="0"/>
                <a:ea typeface="ＭＳ Ｐゴシック" charset="0"/>
                <a:cs typeface="Arial" charset="0"/>
              </a:rPr>
              <a:t>crowding</a:t>
            </a:r>
            <a:r>
              <a:rPr lang="fr-FR" b="1" i="1" dirty="0">
                <a:latin typeface="Arial" charset="0"/>
                <a:ea typeface="ＭＳ Ｐゴシック" charset="0"/>
                <a:cs typeface="Arial" charset="0"/>
              </a:rPr>
              <a:t> out</a:t>
            </a:r>
            <a:r>
              <a:rPr lang="fr-FR" b="1" dirty="0">
                <a:latin typeface="Arial" charset="0"/>
                <a:ea typeface="ＭＳ Ｐゴシック" charset="0"/>
                <a:cs typeface="Arial" charset="0"/>
              </a:rPr>
              <a:t>«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 </a:t>
            </a:r>
            <a:r>
              <a:rPr lang="fr-FR" dirty="0" err="1" smtClean="0">
                <a:latin typeface="Arial" charset="0"/>
                <a:ea typeface="ＭＳ Ｐゴシック" charset="0"/>
                <a:cs typeface="Arial" charset="0"/>
              </a:rPr>
              <a:t>private</a:t>
            </a:r>
            <a:r>
              <a:rPr lang="fr-FR" dirty="0" smtClean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dirty="0" err="1" smtClean="0">
                <a:latin typeface="Arial" charset="0"/>
                <a:ea typeface="ＭＳ Ｐゴシック" charset="0"/>
                <a:cs typeface="Arial" charset="0"/>
              </a:rPr>
              <a:t>economic</a:t>
            </a:r>
            <a:r>
              <a:rPr lang="fr-FR" dirty="0" smtClean="0">
                <a:latin typeface="Arial" charset="0"/>
                <a:ea typeface="ＭＳ Ｐゴシック" charset="0"/>
                <a:cs typeface="Arial" charset="0"/>
              </a:rPr>
              <a:t> initiative</a:t>
            </a:r>
            <a:endParaRPr lang="fr-FR" b="1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0" indent="271463"/>
            <a:r>
              <a:rPr lang="fr-FR" b="1" dirty="0" smtClean="0">
                <a:latin typeface="Arial" charset="0"/>
                <a:ea typeface="ＭＳ Ｐゴシック" charset="0"/>
                <a:cs typeface="Arial" charset="0"/>
              </a:rPr>
              <a:t>Positive</a:t>
            </a:r>
            <a:r>
              <a:rPr lang="fr-FR" b="1" dirty="0">
                <a:latin typeface="Arial" charset="0"/>
                <a:ea typeface="ＭＳ Ｐゴシック" charset="0"/>
                <a:cs typeface="Arial" charset="0"/>
              </a:rPr>
              <a:t>-</a:t>
            </a:r>
            <a:r>
              <a:rPr lang="fr-FR" b="1" dirty="0" err="1">
                <a:latin typeface="Arial" charset="0"/>
                <a:ea typeface="ＭＳ Ｐゴシック" charset="0"/>
                <a:cs typeface="Arial" charset="0"/>
              </a:rPr>
              <a:t>sum</a:t>
            </a:r>
            <a:r>
              <a:rPr lang="fr-FR" b="1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b="1" dirty="0" err="1">
                <a:latin typeface="Arial" charset="0"/>
                <a:ea typeface="ＭＳ Ｐゴシック" charset="0"/>
                <a:cs typeface="Arial" charset="0"/>
              </a:rPr>
              <a:t>complementarities</a:t>
            </a:r>
            <a:r>
              <a:rPr lang="fr-FR" b="1" dirty="0">
                <a:latin typeface="Arial" charset="0"/>
                <a:ea typeface="ＭＳ Ｐゴシック" charset="0"/>
                <a:cs typeface="Arial" charset="0"/>
              </a:rPr>
              <a:t> for </a:t>
            </a:r>
            <a:r>
              <a:rPr lang="fr-FR" b="1" dirty="0" err="1">
                <a:latin typeface="Arial" charset="0"/>
                <a:ea typeface="ＭＳ Ｐゴシック" charset="0"/>
                <a:cs typeface="Arial" charset="0"/>
              </a:rPr>
              <a:t>working</a:t>
            </a:r>
            <a:r>
              <a:rPr lang="fr-FR" b="1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b="1" dirty="0" err="1">
                <a:latin typeface="Arial" charset="0"/>
                <a:ea typeface="ＭＳ Ｐゴシック" charset="0"/>
                <a:cs typeface="Arial" charset="0"/>
              </a:rPr>
              <a:t>families</a:t>
            </a:r>
            <a:r>
              <a:rPr lang="fr-FR" dirty="0">
                <a:latin typeface="Arial" charset="0"/>
                <a:ea typeface="ＭＳ Ｐゴシック" charset="0"/>
                <a:cs typeface="Arial" charset="0"/>
              </a:rPr>
              <a:t>:</a:t>
            </a:r>
          </a:p>
          <a:p>
            <a:pPr lvl="2"/>
            <a:r>
              <a:rPr lang="fr-FR" sz="1600" dirty="0">
                <a:latin typeface="Arial" charset="0"/>
                <a:ea typeface="ＭＳ Ｐゴシック" charset="0"/>
              </a:rPr>
              <a:t>Child-</a:t>
            </a:r>
            <a:r>
              <a:rPr lang="fr-FR" sz="1600" dirty="0" err="1">
                <a:latin typeface="Arial" charset="0"/>
                <a:ea typeface="ＭＳ Ｐゴシック" charset="0"/>
              </a:rPr>
              <a:t>centered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investment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strategy</a:t>
            </a:r>
            <a:endParaRPr lang="fr-FR" sz="1600" dirty="0">
              <a:latin typeface="Arial" charset="0"/>
              <a:ea typeface="ＭＳ Ｐゴシック" charset="0"/>
            </a:endParaRPr>
          </a:p>
          <a:p>
            <a:pPr lvl="2"/>
            <a:r>
              <a:rPr lang="fr-FR" sz="1600" dirty="0" err="1" smtClean="0">
                <a:latin typeface="Arial" charset="0"/>
                <a:ea typeface="ＭＳ Ｐゴシック" charset="0"/>
              </a:rPr>
              <a:t>Human</a:t>
            </a:r>
            <a:r>
              <a:rPr lang="fr-FR" sz="1600" dirty="0" smtClean="0">
                <a:latin typeface="Arial" charset="0"/>
                <a:ea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</a:rPr>
              <a:t>capital </a:t>
            </a:r>
            <a:r>
              <a:rPr lang="fr-FR" sz="1600" dirty="0" err="1">
                <a:latin typeface="Arial" charset="0"/>
                <a:ea typeface="ＭＳ Ｐゴシック" charset="0"/>
              </a:rPr>
              <a:t>investment</a:t>
            </a:r>
            <a:r>
              <a:rPr lang="fr-FR" sz="1600" dirty="0">
                <a:latin typeface="Arial" charset="0"/>
                <a:ea typeface="ＭＳ Ｐゴシック" charset="0"/>
              </a:rPr>
              <a:t> push</a:t>
            </a:r>
          </a:p>
          <a:p>
            <a:pPr lvl="2"/>
            <a:r>
              <a:rPr lang="fr-FR" sz="1600" dirty="0">
                <a:latin typeface="Arial" charset="0"/>
                <a:ea typeface="ＭＳ Ｐゴシック" charset="0"/>
              </a:rPr>
              <a:t>Active labour </a:t>
            </a:r>
            <a:r>
              <a:rPr lang="fr-FR" sz="1600" dirty="0" err="1">
                <a:latin typeface="Arial" charset="0"/>
                <a:ea typeface="ＭＳ Ｐゴシック" charset="0"/>
              </a:rPr>
              <a:t>market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policies</a:t>
            </a:r>
            <a:r>
              <a:rPr lang="fr-FR" sz="1600" dirty="0">
                <a:latin typeface="Arial" charset="0"/>
                <a:ea typeface="ＭＳ Ｐゴシック" charset="0"/>
              </a:rPr>
              <a:t> and </a:t>
            </a:r>
            <a:r>
              <a:rPr lang="fr-FR" sz="1600" dirty="0" smtClean="0">
                <a:latin typeface="Arial" charset="0"/>
                <a:ea typeface="ＭＳ Ｐゴシック" charset="0"/>
              </a:rPr>
              <a:t>inclusion </a:t>
            </a:r>
            <a:endParaRPr lang="fr-FR" sz="1600" dirty="0">
              <a:latin typeface="Arial" charset="0"/>
              <a:ea typeface="ＭＳ Ｐゴシック" charset="0"/>
            </a:endParaRPr>
          </a:p>
          <a:p>
            <a:pPr lvl="2"/>
            <a:r>
              <a:rPr lang="fr-FR" sz="1600" dirty="0" err="1" smtClean="0">
                <a:latin typeface="Arial" charset="0"/>
                <a:ea typeface="ＭＳ Ｐゴシック" charset="0"/>
              </a:rPr>
              <a:t>Reconciling</a:t>
            </a:r>
            <a:r>
              <a:rPr lang="fr-FR" sz="1600" dirty="0" smtClean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work</a:t>
            </a:r>
            <a:r>
              <a:rPr lang="fr-FR" sz="1600" dirty="0">
                <a:latin typeface="Arial" charset="0"/>
                <a:ea typeface="ＭＳ Ｐゴシック" charset="0"/>
              </a:rPr>
              <a:t> and </a:t>
            </a:r>
            <a:r>
              <a:rPr lang="fr-FR" sz="1600" dirty="0" err="1">
                <a:latin typeface="Arial" charset="0"/>
                <a:ea typeface="ＭＳ Ｐゴシック" charset="0"/>
              </a:rPr>
              <a:t>family</a:t>
            </a:r>
            <a:r>
              <a:rPr lang="fr-FR" sz="1600" dirty="0">
                <a:latin typeface="Arial" charset="0"/>
                <a:ea typeface="ＭＳ Ｐゴシック" charset="0"/>
              </a:rPr>
              <a:t> life </a:t>
            </a:r>
          </a:p>
          <a:p>
            <a:pPr lvl="2"/>
            <a:r>
              <a:rPr lang="fr-FR" sz="1600" dirty="0" err="1">
                <a:latin typeface="Arial" charset="0"/>
                <a:ea typeface="ＭＳ Ｐゴシック" charset="0"/>
              </a:rPr>
              <a:t>Later</a:t>
            </a:r>
            <a:r>
              <a:rPr lang="fr-FR" sz="1600" dirty="0">
                <a:latin typeface="Arial" charset="0"/>
                <a:ea typeface="ＭＳ Ｐゴシック" charset="0"/>
              </a:rPr>
              <a:t> and flexible retirement </a:t>
            </a:r>
            <a:r>
              <a:rPr lang="fr-FR" sz="1600" dirty="0" smtClean="0">
                <a:latin typeface="Arial" charset="0"/>
                <a:ea typeface="ＭＳ Ｐゴシック" charset="0"/>
              </a:rPr>
              <a:t>(and life long </a:t>
            </a:r>
            <a:r>
              <a:rPr lang="fr-FR" sz="1600" dirty="0" err="1" smtClean="0">
                <a:latin typeface="Arial" charset="0"/>
                <a:ea typeface="ＭＳ Ｐゴシック" charset="0"/>
              </a:rPr>
              <a:t>learning</a:t>
            </a:r>
            <a:r>
              <a:rPr lang="fr-FR" sz="1600" dirty="0" smtClean="0">
                <a:latin typeface="Arial" charset="0"/>
                <a:ea typeface="ＭＳ Ｐゴシック" charset="0"/>
              </a:rPr>
              <a:t>)</a:t>
            </a:r>
            <a:endParaRPr lang="fr-FR" sz="1600" dirty="0">
              <a:latin typeface="Arial" charset="0"/>
              <a:ea typeface="ＭＳ Ｐゴシック" charset="0"/>
            </a:endParaRPr>
          </a:p>
          <a:p>
            <a:pPr lvl="2"/>
            <a:r>
              <a:rPr lang="fr-FR" sz="1600" dirty="0">
                <a:latin typeface="Arial" charset="0"/>
                <a:ea typeface="ＭＳ Ｐゴシック" charset="0"/>
              </a:rPr>
              <a:t>Migration (</a:t>
            </a:r>
            <a:r>
              <a:rPr lang="fr-FR" sz="1600" dirty="0" err="1">
                <a:latin typeface="Arial" charset="0"/>
                <a:ea typeface="ＭＳ Ｐゴシック" charset="0"/>
              </a:rPr>
              <a:t>circular</a:t>
            </a:r>
            <a:r>
              <a:rPr lang="fr-FR" sz="1600" dirty="0">
                <a:latin typeface="Arial" charset="0"/>
                <a:ea typeface="ＭＳ Ｐゴシック" charset="0"/>
              </a:rPr>
              <a:t>) and </a:t>
            </a:r>
            <a:r>
              <a:rPr lang="fr-FR" sz="1600" dirty="0" err="1">
                <a:latin typeface="Arial" charset="0"/>
                <a:ea typeface="ＭＳ Ｐゴシック" charset="0"/>
              </a:rPr>
              <a:t>integration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through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education</a:t>
            </a:r>
            <a:r>
              <a:rPr lang="fr-FR" sz="1600" dirty="0">
                <a:latin typeface="Arial" charset="0"/>
                <a:ea typeface="ＭＳ Ｐゴシック" charset="0"/>
              </a:rPr>
              <a:t> and participation</a:t>
            </a:r>
          </a:p>
          <a:p>
            <a:pPr lvl="2"/>
            <a:r>
              <a:rPr lang="fr-FR" sz="1600" dirty="0">
                <a:latin typeface="Arial" charset="0"/>
                <a:ea typeface="ＭＳ Ｐゴシック" charset="0"/>
              </a:rPr>
              <a:t>Minimum </a:t>
            </a:r>
            <a:r>
              <a:rPr lang="fr-FR" sz="1600" dirty="0" err="1">
                <a:latin typeface="Arial" charset="0"/>
                <a:ea typeface="ＭＳ Ｐゴシック" charset="0"/>
              </a:rPr>
              <a:t>income</a:t>
            </a:r>
            <a:r>
              <a:rPr lang="fr-FR" sz="1600" dirty="0">
                <a:latin typeface="Arial" charset="0"/>
                <a:ea typeface="ＭＳ Ｐゴシック" charset="0"/>
              </a:rPr>
              <a:t> support ‘buffers’ </a:t>
            </a:r>
            <a:r>
              <a:rPr lang="fr-FR" sz="1600" dirty="0" err="1">
                <a:latin typeface="Arial" charset="0"/>
                <a:ea typeface="ＭＳ Ｐゴシック" charset="0"/>
              </a:rPr>
              <a:t>aligned</a:t>
            </a:r>
            <a:r>
              <a:rPr lang="fr-FR" sz="1600" dirty="0">
                <a:latin typeface="Arial" charset="0"/>
                <a:ea typeface="ＭＳ Ｐゴシック" charset="0"/>
              </a:rPr>
              <a:t> to </a:t>
            </a:r>
            <a:r>
              <a:rPr lang="fr-FR" sz="1600" i="1" dirty="0" err="1">
                <a:latin typeface="Arial" charset="0"/>
                <a:ea typeface="ＭＳ Ｐゴシック" charset="0"/>
              </a:rPr>
              <a:t>capacitating</a:t>
            </a:r>
            <a:r>
              <a:rPr lang="fr-FR" sz="1600" i="1" dirty="0">
                <a:latin typeface="Arial" charset="0"/>
                <a:ea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</a:rPr>
              <a:t>social service provision</a:t>
            </a:r>
          </a:p>
          <a:p>
            <a:pPr lvl="2"/>
            <a:r>
              <a:rPr lang="fr-FR" sz="1600" dirty="0" err="1">
                <a:latin typeface="Arial" charset="0"/>
                <a:ea typeface="ＭＳ Ｐゴシック" charset="0"/>
              </a:rPr>
              <a:t>Health</a:t>
            </a:r>
            <a:r>
              <a:rPr lang="fr-FR" sz="1600" dirty="0">
                <a:latin typeface="Arial" charset="0"/>
                <a:ea typeface="ＭＳ Ｐゴシック" charset="0"/>
              </a:rPr>
              <a:t> care: </a:t>
            </a:r>
            <a:r>
              <a:rPr lang="fr-FR" sz="1600" dirty="0" err="1">
                <a:latin typeface="Arial" charset="0"/>
                <a:ea typeface="ＭＳ Ｐゴシック" charset="0"/>
              </a:rPr>
              <a:t>saving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lives</a:t>
            </a:r>
            <a:r>
              <a:rPr lang="fr-FR" sz="1600" dirty="0">
                <a:latin typeface="Arial" charset="0"/>
                <a:ea typeface="ＭＳ Ｐゴシック" charset="0"/>
              </a:rPr>
              <a:t> and </a:t>
            </a:r>
            <a:r>
              <a:rPr lang="fr-FR" sz="1600" dirty="0" err="1">
                <a:latin typeface="Arial" charset="0"/>
                <a:ea typeface="ＭＳ Ｐゴシック" charset="0"/>
              </a:rPr>
              <a:t>costs</a:t>
            </a:r>
            <a:r>
              <a:rPr lang="fr-FR" sz="1600" dirty="0">
                <a:latin typeface="Arial" charset="0"/>
                <a:ea typeface="ＭＳ Ｐゴシック" charset="0"/>
              </a:rPr>
              <a:t> (by </a:t>
            </a:r>
            <a:r>
              <a:rPr lang="fr-FR" sz="1600" dirty="0" err="1">
                <a:latin typeface="Arial" charset="0"/>
                <a:ea typeface="ＭＳ Ｐゴシック" charset="0"/>
              </a:rPr>
              <a:t>quality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learning</a:t>
            </a:r>
            <a:r>
              <a:rPr lang="fr-FR" sz="1600" dirty="0">
                <a:latin typeface="Arial" charset="0"/>
                <a:ea typeface="ＭＳ Ｐゴシック" charset="0"/>
              </a:rPr>
              <a:t> </a:t>
            </a:r>
            <a:r>
              <a:rPr lang="fr-FR" sz="1600" dirty="0" err="1">
                <a:latin typeface="Arial" charset="0"/>
                <a:ea typeface="ＭＳ Ｐゴシック" charset="0"/>
              </a:rPr>
              <a:t>through</a:t>
            </a:r>
            <a:r>
              <a:rPr lang="fr-FR" sz="1600" dirty="0">
                <a:latin typeface="Arial" charset="0"/>
                <a:ea typeface="ＭＳ Ｐゴシック" charset="0"/>
              </a:rPr>
              <a:t> monitoring</a:t>
            </a:r>
            <a:r>
              <a:rPr lang="fr-FR" sz="1600" dirty="0" smtClean="0">
                <a:latin typeface="Arial" charset="0"/>
                <a:ea typeface="ＭＳ Ｐゴシック" charset="0"/>
              </a:rPr>
              <a:t>)</a:t>
            </a:r>
          </a:p>
          <a:p>
            <a:pPr marL="0" indent="271463"/>
            <a:endParaRPr lang="nl-NL" dirty="0"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541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dirty="0" smtClean="0"/>
              <a:t>. </a:t>
            </a:r>
            <a:r>
              <a:rPr lang="en-US" dirty="0" smtClean="0"/>
              <a:t>Social investment </a:t>
            </a:r>
            <a:r>
              <a:rPr lang="en-US" i="1" dirty="0" smtClean="0"/>
              <a:t>policy </a:t>
            </a:r>
            <a:r>
              <a:rPr lang="en-US" i="1" dirty="0" smtClean="0"/>
              <a:t>theory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24000" y="1198112"/>
            <a:ext cx="8460000" cy="471095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Social </a:t>
            </a:r>
            <a:r>
              <a:rPr lang="en-US" dirty="0"/>
              <a:t>investment policy aims at </a:t>
            </a:r>
            <a:r>
              <a:rPr lang="en-US" i="1" dirty="0"/>
              <a:t>‘preparing’</a:t>
            </a:r>
            <a:r>
              <a:rPr lang="en-US" dirty="0"/>
              <a:t> individuals, families and societies to respond to novel risks, rather than simply </a:t>
            </a:r>
            <a:r>
              <a:rPr lang="en-US" i="1" dirty="0"/>
              <a:t>‘repair’</a:t>
            </a:r>
            <a:r>
              <a:rPr lang="en-US" dirty="0"/>
              <a:t> damages after moments of economic or personal crisis</a:t>
            </a:r>
            <a:r>
              <a:rPr lang="en-US" dirty="0" smtClean="0"/>
              <a:t>. Welfare </a:t>
            </a:r>
            <a:r>
              <a:rPr lang="en-US" dirty="0"/>
              <a:t>states in advanced economies are </a:t>
            </a:r>
            <a:r>
              <a:rPr lang="en-US" dirty="0" smtClean="0"/>
              <a:t>more than ever pressured to raise the quantity and quality of enabling or </a:t>
            </a:r>
            <a:r>
              <a:rPr lang="en-US" i="1" dirty="0" smtClean="0"/>
              <a:t>capacitating</a:t>
            </a:r>
            <a:r>
              <a:rPr lang="en-US" dirty="0" smtClean="0"/>
              <a:t> </a:t>
            </a:r>
            <a:r>
              <a:rPr lang="en-US" dirty="0"/>
              <a:t>social </a:t>
            </a:r>
            <a:r>
              <a:rPr lang="en-US" dirty="0" smtClean="0"/>
              <a:t>services (family services, care and rehabilitation) alongside social security, not easily </a:t>
            </a:r>
            <a:r>
              <a:rPr lang="en-US" dirty="0"/>
              <a:t>provided for by markets, to equip </a:t>
            </a:r>
            <a:r>
              <a:rPr lang="en-US" dirty="0" smtClean="0"/>
              <a:t>and assist people to surmount the increasingly </a:t>
            </a:r>
            <a:r>
              <a:rPr lang="en-US" dirty="0"/>
              <a:t>uncertain hazards of the </a:t>
            </a:r>
            <a:r>
              <a:rPr lang="en-US" dirty="0" smtClean="0"/>
              <a:t>labor </a:t>
            </a:r>
            <a:r>
              <a:rPr lang="en-US" dirty="0"/>
              <a:t>market and the life </a:t>
            </a:r>
            <a:r>
              <a:rPr lang="en-US" dirty="0" smtClean="0"/>
              <a:t>course they face. 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3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 Social investment                               life course multiplier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01291508"/>
              </p:ext>
            </p:extLst>
          </p:nvPr>
        </p:nvGraphicFramePr>
        <p:xfrm>
          <a:off x="476400" y="1592400"/>
          <a:ext cx="8460000" cy="471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3448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0"/>
            <a:ext cx="8547100" cy="1080000"/>
          </a:xfrm>
        </p:spPr>
        <p:txBody>
          <a:bodyPr/>
          <a:lstStyle/>
          <a:p>
            <a:r>
              <a:rPr lang="en-US" i="1" dirty="0" smtClean="0">
                <a:latin typeface="Calibri"/>
                <a:cs typeface="Calibri"/>
              </a:rPr>
              <a:t>stock, flow and buffer </a:t>
            </a:r>
            <a:r>
              <a:rPr lang="en-US" dirty="0" smtClean="0">
                <a:latin typeface="Calibri"/>
                <a:cs typeface="Calibri"/>
              </a:rPr>
              <a:t>complementarities 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24000" y="1253656"/>
            <a:ext cx="8460000" cy="4594941"/>
          </a:xfrm>
        </p:spPr>
        <p:txBody>
          <a:bodyPr/>
          <a:lstStyle/>
          <a:p>
            <a:r>
              <a:rPr lang="en-US" b="1" i="1" dirty="0" smtClean="0">
                <a:latin typeface="Calibri"/>
                <a:cs typeface="Calibri"/>
              </a:rPr>
              <a:t>Social </a:t>
            </a:r>
            <a:r>
              <a:rPr lang="en-US" b="1" i="1" dirty="0">
                <a:latin typeface="Calibri"/>
                <a:cs typeface="Calibri"/>
              </a:rPr>
              <a:t>risks of the life course and the labor market </a:t>
            </a:r>
            <a:r>
              <a:rPr lang="en-US" b="1" i="1" dirty="0" smtClean="0">
                <a:latin typeface="Calibri"/>
                <a:cs typeface="Calibri"/>
              </a:rPr>
              <a:t>have </a:t>
            </a:r>
            <a:r>
              <a:rPr lang="en-US" b="1" i="1" dirty="0">
                <a:latin typeface="Calibri"/>
                <a:cs typeface="Calibri"/>
              </a:rPr>
              <a:t>become less predictable – and </a:t>
            </a:r>
            <a:r>
              <a:rPr lang="en-US" b="1" i="1" dirty="0" smtClean="0">
                <a:latin typeface="Calibri"/>
                <a:cs typeface="Calibri"/>
              </a:rPr>
              <a:t>therefore </a:t>
            </a:r>
            <a:r>
              <a:rPr lang="en-US" b="1" i="1" dirty="0">
                <a:latin typeface="Calibri"/>
                <a:cs typeface="Calibri"/>
              </a:rPr>
              <a:t>less insurable in </a:t>
            </a:r>
            <a:r>
              <a:rPr lang="en-US" b="1" i="1" dirty="0" smtClean="0">
                <a:latin typeface="Calibri"/>
                <a:cs typeface="Calibri"/>
              </a:rPr>
              <a:t>a strict actuarial sense. </a:t>
            </a:r>
          </a:p>
          <a:p>
            <a:pPr marL="728663" indent="-457200">
              <a:buAutoNum type="arabicPeriod"/>
            </a:pPr>
            <a:endParaRPr lang="en-GB" dirty="0" smtClean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r>
              <a:rPr lang="en-GB" dirty="0" smtClean="0">
                <a:latin typeface="Calibri"/>
                <a:cs typeface="Calibri"/>
              </a:rPr>
              <a:t>Raising </a:t>
            </a:r>
            <a:r>
              <a:rPr lang="en-GB" dirty="0">
                <a:latin typeface="Calibri"/>
                <a:cs typeface="Calibri"/>
              </a:rPr>
              <a:t>the quality of human </a:t>
            </a:r>
            <a:r>
              <a:rPr lang="en-GB" dirty="0" smtClean="0">
                <a:latin typeface="Calibri"/>
                <a:cs typeface="Calibri"/>
              </a:rPr>
              <a:t>capital </a:t>
            </a:r>
            <a:r>
              <a:rPr lang="en-GB" b="1" i="1" dirty="0">
                <a:latin typeface="Calibri"/>
                <a:cs typeface="Calibri"/>
              </a:rPr>
              <a:t>‘stock’</a:t>
            </a:r>
            <a:r>
              <a:rPr lang="en-GB" dirty="0">
                <a:latin typeface="Calibri"/>
                <a:cs typeface="Calibri"/>
              </a:rPr>
              <a:t> </a:t>
            </a:r>
            <a:r>
              <a:rPr lang="en-GB" dirty="0" smtClean="0">
                <a:latin typeface="Calibri"/>
                <a:cs typeface="Calibri"/>
              </a:rPr>
              <a:t>over </a:t>
            </a:r>
            <a:r>
              <a:rPr lang="en-GB" dirty="0">
                <a:latin typeface="Calibri"/>
                <a:cs typeface="Calibri"/>
              </a:rPr>
              <a:t>the life </a:t>
            </a:r>
            <a:r>
              <a:rPr lang="en-GB" dirty="0" smtClean="0">
                <a:latin typeface="Calibri"/>
                <a:cs typeface="Calibri"/>
              </a:rPr>
              <a:t>course from the young to the old (cumulative returns)</a:t>
            </a:r>
          </a:p>
          <a:p>
            <a:pPr marL="728663" indent="-457200">
              <a:buAutoNum type="arabicPeriod"/>
            </a:pPr>
            <a:r>
              <a:rPr lang="en-GB" dirty="0">
                <a:latin typeface="Calibri"/>
                <a:cs typeface="Calibri"/>
              </a:rPr>
              <a:t>E</a:t>
            </a:r>
            <a:r>
              <a:rPr lang="en-GB" dirty="0" smtClean="0">
                <a:latin typeface="Calibri"/>
                <a:cs typeface="Calibri"/>
              </a:rPr>
              <a:t>asing the </a:t>
            </a:r>
            <a:r>
              <a:rPr lang="en-GB" b="1" i="1" dirty="0">
                <a:latin typeface="Calibri"/>
                <a:cs typeface="Calibri"/>
              </a:rPr>
              <a:t>‘flow’</a:t>
            </a:r>
            <a:r>
              <a:rPr lang="en-GB" dirty="0">
                <a:latin typeface="Calibri"/>
                <a:cs typeface="Calibri"/>
              </a:rPr>
              <a:t> of contemporary labour </a:t>
            </a:r>
            <a:r>
              <a:rPr lang="en-GB" dirty="0" smtClean="0">
                <a:latin typeface="Calibri"/>
                <a:cs typeface="Calibri"/>
              </a:rPr>
              <a:t>market transitions in line with (gendered) life course dynamics </a:t>
            </a:r>
          </a:p>
          <a:p>
            <a:pPr marL="728663" indent="-457200">
              <a:buAutoNum type="arabicPeriod"/>
            </a:pPr>
            <a:r>
              <a:rPr lang="en-GB" dirty="0" err="1" smtClean="0">
                <a:latin typeface="Calibri"/>
                <a:cs typeface="Calibri"/>
              </a:rPr>
              <a:t>Upkeeping</a:t>
            </a:r>
            <a:r>
              <a:rPr lang="en-GB" dirty="0" smtClean="0">
                <a:latin typeface="Calibri"/>
                <a:cs typeface="Calibri"/>
              </a:rPr>
              <a:t>/upgrading </a:t>
            </a:r>
            <a:r>
              <a:rPr lang="en-GB" dirty="0">
                <a:latin typeface="Calibri"/>
                <a:cs typeface="Calibri"/>
              </a:rPr>
              <a:t>strong minimum-income universal safety nets as </a:t>
            </a:r>
            <a:r>
              <a:rPr lang="en-GB" dirty="0" smtClean="0">
                <a:latin typeface="Calibri"/>
                <a:cs typeface="Calibri"/>
              </a:rPr>
              <a:t>social (income) </a:t>
            </a:r>
            <a:r>
              <a:rPr lang="en-GB" dirty="0">
                <a:latin typeface="Calibri"/>
                <a:cs typeface="Calibri"/>
              </a:rPr>
              <a:t>protection and </a:t>
            </a:r>
            <a:r>
              <a:rPr lang="en-GB" dirty="0" smtClean="0">
                <a:latin typeface="Calibri"/>
                <a:cs typeface="Calibri"/>
              </a:rPr>
              <a:t>macro-economic </a:t>
            </a:r>
            <a:r>
              <a:rPr lang="en-GB" dirty="0">
                <a:latin typeface="Calibri"/>
                <a:cs typeface="Calibri"/>
              </a:rPr>
              <a:t>stabilization </a:t>
            </a:r>
            <a:r>
              <a:rPr lang="en-GB" b="1" i="1" dirty="0">
                <a:latin typeface="Calibri"/>
                <a:cs typeface="Calibri"/>
              </a:rPr>
              <a:t>‘buffers</a:t>
            </a:r>
            <a:r>
              <a:rPr lang="en-GB" b="1" i="1" dirty="0" smtClean="0">
                <a:latin typeface="Calibri"/>
                <a:cs typeface="Calibri"/>
              </a:rPr>
              <a:t>’ </a:t>
            </a:r>
            <a:r>
              <a:rPr lang="en-GB" dirty="0" smtClean="0">
                <a:latin typeface="Calibri"/>
                <a:cs typeface="Calibri"/>
              </a:rPr>
              <a:t>over risky transitions</a:t>
            </a:r>
          </a:p>
          <a:p>
            <a:pPr marL="728663" indent="-457200">
              <a:buFontTx/>
              <a:buAutoNum type="arabicPeriod"/>
            </a:pPr>
            <a:endParaRPr lang="en-GB" dirty="0" smtClean="0">
              <a:latin typeface="Calibri"/>
              <a:cs typeface="Calibri"/>
            </a:endParaRPr>
          </a:p>
          <a:p>
            <a:pPr marL="728663" indent="-457200">
              <a:buFontTx/>
              <a:buAutoNum type="arabicPeriod"/>
            </a:pPr>
            <a:r>
              <a:rPr lang="en-GB" dirty="0" smtClean="0">
                <a:latin typeface="Calibri"/>
                <a:cs typeface="Calibri"/>
              </a:rPr>
              <a:t>Devil </a:t>
            </a:r>
            <a:r>
              <a:rPr lang="en-GB" dirty="0">
                <a:latin typeface="Calibri"/>
                <a:cs typeface="Calibri"/>
              </a:rPr>
              <a:t>in </a:t>
            </a:r>
            <a:r>
              <a:rPr lang="en-GB" dirty="0" smtClean="0">
                <a:latin typeface="Calibri"/>
                <a:cs typeface="Calibri"/>
              </a:rPr>
              <a:t>detail</a:t>
            </a:r>
            <a:r>
              <a:rPr lang="en-GB" b="1" dirty="0" smtClean="0">
                <a:latin typeface="Calibri"/>
                <a:cs typeface="Calibri"/>
              </a:rPr>
              <a:t> </a:t>
            </a:r>
            <a:r>
              <a:rPr lang="en-GB" b="1" dirty="0">
                <a:latin typeface="Calibri"/>
                <a:cs typeface="Calibri"/>
              </a:rPr>
              <a:t>“institutional</a:t>
            </a:r>
            <a:r>
              <a:rPr lang="en-GB" dirty="0">
                <a:latin typeface="Calibri"/>
                <a:cs typeface="Calibri"/>
              </a:rPr>
              <a:t> </a:t>
            </a:r>
            <a:r>
              <a:rPr lang="en-GB" b="1" dirty="0">
                <a:latin typeface="Calibri"/>
                <a:cs typeface="Calibri"/>
              </a:rPr>
              <a:t>complementarities</a:t>
            </a:r>
            <a:r>
              <a:rPr lang="en-GB" b="1" dirty="0" smtClean="0">
                <a:latin typeface="Calibri"/>
                <a:cs typeface="Calibri"/>
              </a:rPr>
              <a:t>”</a:t>
            </a:r>
            <a:endParaRPr lang="en-US" dirty="0">
              <a:latin typeface="Calibri"/>
              <a:cs typeface="Calibri"/>
            </a:endParaRPr>
          </a:p>
          <a:p>
            <a:pPr marL="728663" indent="-457200">
              <a:buAutoNum type="arabicPeriod"/>
            </a:pPr>
            <a:endParaRPr lang="en-GB" dirty="0">
              <a:latin typeface="Calibri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50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. </a:t>
            </a:r>
            <a:r>
              <a:rPr lang="en-US" i="1" dirty="0" smtClean="0"/>
              <a:t>Changing welfare states (2013)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Employment </a:t>
            </a:r>
            <a:r>
              <a:rPr lang="en-US" dirty="0" smtClean="0"/>
              <a:t>older workers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488950" y="1689100"/>
          <a:ext cx="8166100" cy="347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7183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Female employment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9029725"/>
              </p:ext>
            </p:extLst>
          </p:nvPr>
        </p:nvGraphicFramePr>
        <p:xfrm>
          <a:off x="0" y="1447570"/>
          <a:ext cx="9373691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2584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 high quality employment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16" y="1903349"/>
            <a:ext cx="6230450" cy="4394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101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 maternal employment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66" y="1786889"/>
            <a:ext cx="5852846" cy="4065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573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 low skill employment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63" y="1786890"/>
            <a:ext cx="6590887" cy="4364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783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Childcare effort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07068539"/>
              </p:ext>
            </p:extLst>
          </p:nvPr>
        </p:nvGraphicFramePr>
        <p:xfrm>
          <a:off x="1149973" y="1733270"/>
          <a:ext cx="6922804" cy="4153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8812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FEMALE </a:t>
            </a:r>
            <a:r>
              <a:rPr lang="it-IT" dirty="0" err="1" smtClean="0"/>
              <a:t>Employment</a:t>
            </a:r>
            <a:r>
              <a:rPr lang="it-IT" dirty="0" smtClean="0"/>
              <a:t> </a:t>
            </a:r>
            <a:r>
              <a:rPr lang="it-IT" dirty="0"/>
              <a:t>rate and fertility rate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783942"/>
              </p:ext>
            </p:extLst>
          </p:nvPr>
        </p:nvGraphicFramePr>
        <p:xfrm>
          <a:off x="747712" y="1417638"/>
          <a:ext cx="7648576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875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latin typeface="Calibri"/>
                <a:cs typeface="Calibri"/>
              </a:rPr>
              <a:t>Preventing</a:t>
            </a:r>
            <a:r>
              <a:rPr lang="it-IT" dirty="0" smtClean="0">
                <a:latin typeface="Calibri"/>
                <a:cs typeface="Calibri"/>
              </a:rPr>
              <a:t> </a:t>
            </a:r>
            <a:r>
              <a:rPr lang="it-IT" dirty="0" err="1" smtClean="0">
                <a:latin typeface="Calibri"/>
                <a:cs typeface="Calibri"/>
              </a:rPr>
              <a:t>poverty</a:t>
            </a:r>
            <a:r>
              <a:rPr lang="it-IT" dirty="0" smtClean="0">
                <a:latin typeface="Calibri"/>
                <a:cs typeface="Calibri"/>
              </a:rPr>
              <a:t> - 2011</a:t>
            </a:r>
            <a:endParaRPr lang="it-IT" dirty="0">
              <a:latin typeface="Calibri"/>
              <a:cs typeface="Calibri"/>
            </a:endParaRPr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4275629549"/>
              </p:ext>
            </p:extLst>
          </p:nvPr>
        </p:nvGraphicFramePr>
        <p:xfrm>
          <a:off x="691451" y="1488254"/>
          <a:ext cx="7890007" cy="4614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360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 smtClean="0">
                <a:latin typeface="Calibri"/>
                <a:cs typeface="Calibri"/>
              </a:rPr>
              <a:t>Changing</a:t>
            </a:r>
            <a:r>
              <a:rPr lang="it-IT" i="1" dirty="0" smtClean="0">
                <a:latin typeface="Calibri"/>
                <a:cs typeface="Calibri"/>
              </a:rPr>
              <a:t> welfare </a:t>
            </a:r>
            <a:r>
              <a:rPr lang="it-IT" i="1" dirty="0" err="1" smtClean="0">
                <a:latin typeface="Calibri"/>
                <a:cs typeface="Calibri"/>
              </a:rPr>
              <a:t>states</a:t>
            </a:r>
            <a:r>
              <a:rPr lang="it-IT" dirty="0" smtClean="0">
                <a:latin typeface="Calibri"/>
                <a:cs typeface="Calibri"/>
              </a:rPr>
              <a:t>: </a:t>
            </a:r>
            <a:r>
              <a:rPr lang="it-IT" dirty="0" err="1" smtClean="0">
                <a:latin typeface="Calibri"/>
                <a:cs typeface="Calibri"/>
              </a:rPr>
              <a:t>Employment</a:t>
            </a:r>
            <a:r>
              <a:rPr lang="it-IT" dirty="0" smtClean="0">
                <a:latin typeface="Calibri"/>
                <a:cs typeface="Calibri"/>
              </a:rPr>
              <a:t> rate and </a:t>
            </a:r>
            <a:r>
              <a:rPr lang="it-IT" dirty="0" err="1" smtClean="0">
                <a:latin typeface="Calibri"/>
                <a:cs typeface="Calibri"/>
              </a:rPr>
              <a:t>capacitating</a:t>
            </a:r>
            <a:r>
              <a:rPr lang="it-IT" dirty="0" smtClean="0">
                <a:latin typeface="Calibri"/>
                <a:cs typeface="Calibri"/>
              </a:rPr>
              <a:t> social </a:t>
            </a:r>
            <a:r>
              <a:rPr lang="it-IT" dirty="0" err="1" smtClean="0">
                <a:latin typeface="Calibri"/>
                <a:cs typeface="Calibri"/>
              </a:rPr>
              <a:t>spending</a:t>
            </a:r>
            <a:r>
              <a:rPr lang="it-IT" dirty="0" smtClean="0">
                <a:latin typeface="Calibri"/>
                <a:cs typeface="Calibri"/>
              </a:rPr>
              <a:t> - 2011</a:t>
            </a:r>
            <a:endParaRPr lang="it-IT" dirty="0">
              <a:latin typeface="Calibri"/>
              <a:cs typeface="Calibri"/>
            </a:endParaRPr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3173956670"/>
              </p:ext>
            </p:extLst>
          </p:nvPr>
        </p:nvGraphicFramePr>
        <p:xfrm>
          <a:off x="814750" y="1417834"/>
          <a:ext cx="7495456" cy="4722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9714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Calibri"/>
                <a:cs typeface="Calibri"/>
              </a:rPr>
              <a:t>social </a:t>
            </a:r>
            <a:r>
              <a:rPr lang="it-IT" dirty="0" err="1" smtClean="0">
                <a:latin typeface="Calibri"/>
                <a:cs typeface="Calibri"/>
              </a:rPr>
              <a:t>investment</a:t>
            </a:r>
            <a:r>
              <a:rPr lang="it-IT" dirty="0" smtClean="0">
                <a:latin typeface="Calibri"/>
                <a:cs typeface="Calibri"/>
              </a:rPr>
              <a:t> policy </a:t>
            </a:r>
            <a:r>
              <a:rPr lang="it-IT" dirty="0" err="1" smtClean="0">
                <a:latin typeface="Calibri"/>
                <a:cs typeface="Calibri"/>
              </a:rPr>
              <a:t>effort</a:t>
            </a:r>
            <a:r>
              <a:rPr lang="it-IT" dirty="0" smtClean="0">
                <a:latin typeface="Calibri"/>
                <a:cs typeface="Calibri"/>
              </a:rPr>
              <a:t> </a:t>
            </a:r>
            <a:r>
              <a:rPr lang="it-IT" dirty="0" err="1" smtClean="0">
                <a:latin typeface="Calibri"/>
                <a:cs typeface="Calibri"/>
              </a:rPr>
              <a:t>throughout</a:t>
            </a:r>
            <a:r>
              <a:rPr lang="it-IT" dirty="0" smtClean="0">
                <a:latin typeface="Calibri"/>
                <a:cs typeface="Calibri"/>
              </a:rPr>
              <a:t> the </a:t>
            </a:r>
            <a:r>
              <a:rPr lang="it-IT" dirty="0" err="1" smtClean="0">
                <a:latin typeface="Calibri"/>
                <a:cs typeface="Calibri"/>
              </a:rPr>
              <a:t>crisis</a:t>
            </a:r>
            <a:endParaRPr lang="it-IT" dirty="0">
              <a:latin typeface="Calibri"/>
              <a:cs typeface="Calibri"/>
            </a:endParaRPr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1750093741"/>
              </p:ext>
            </p:extLst>
          </p:nvPr>
        </p:nvGraphicFramePr>
        <p:xfrm>
          <a:off x="961715" y="1368518"/>
          <a:ext cx="7373149" cy="5030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8067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PERSPECTIVE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114216"/>
              </p:ext>
            </p:extLst>
          </p:nvPr>
        </p:nvGraphicFramePr>
        <p:xfrm>
          <a:off x="457199" y="1269508"/>
          <a:ext cx="8438226" cy="528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9740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Comparative Life course radar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523103"/>
              </p:ext>
            </p:extLst>
          </p:nvPr>
        </p:nvGraphicFramePr>
        <p:xfrm>
          <a:off x="552450" y="1338364"/>
          <a:ext cx="8039100" cy="511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2715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Life course radar</a:t>
            </a:r>
            <a:r>
              <a:rPr lang="en-US" dirty="0" smtClean="0"/>
              <a:t> Netherlands across time</a:t>
            </a:r>
            <a:endParaRPr lang="en-US" i="1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585415"/>
              </p:ext>
            </p:extLst>
          </p:nvPr>
        </p:nvGraphicFramePr>
        <p:xfrm>
          <a:off x="1773382" y="2012873"/>
          <a:ext cx="6918037" cy="4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1224529"/>
            <a:ext cx="43595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Some figures: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Calibri" panose="020F0502020204030204" pitchFamily="34" charset="0"/>
              </a:rPr>
              <a:t>PISA score </a:t>
            </a:r>
            <a:r>
              <a:rPr lang="en-US" sz="1400" b="1" dirty="0" smtClean="0">
                <a:latin typeface="Calibri" panose="020F0502020204030204" pitchFamily="34" charset="0"/>
              </a:rPr>
              <a:t>519 - </a:t>
            </a:r>
            <a:r>
              <a:rPr lang="en-US" sz="1400" dirty="0" smtClean="0">
                <a:latin typeface="Calibri" panose="020F0502020204030204" pitchFamily="34" charset="0"/>
              </a:rPr>
              <a:t>higher </a:t>
            </a:r>
            <a:r>
              <a:rPr lang="en-US" sz="1400" dirty="0">
                <a:latin typeface="Calibri" panose="020F0502020204030204" pitchFamily="34" charset="0"/>
              </a:rPr>
              <a:t>than the OECD average of </a:t>
            </a:r>
            <a:r>
              <a:rPr lang="en-US" sz="1400" dirty="0" smtClean="0">
                <a:latin typeface="Calibri" panose="020F0502020204030204" pitchFamily="34" charset="0"/>
              </a:rPr>
              <a:t>497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Calibri" panose="020F0502020204030204" pitchFamily="34" charset="0"/>
              </a:rPr>
              <a:t>Higher life expectancy 81 </a:t>
            </a:r>
            <a:r>
              <a:rPr lang="en-US" sz="1400" dirty="0" err="1" smtClean="0">
                <a:latin typeface="Calibri" panose="020F0502020204030204" pitchFamily="34" charset="0"/>
              </a:rPr>
              <a:t>yrs</a:t>
            </a:r>
            <a:r>
              <a:rPr lang="en-US" sz="1400" dirty="0" smtClean="0">
                <a:latin typeface="Calibri" panose="020F0502020204030204" pitchFamily="34" charset="0"/>
              </a:rPr>
              <a:t> (80 OECD average)</a:t>
            </a:r>
          </a:p>
        </p:txBody>
      </p:sp>
    </p:spTree>
    <p:extLst>
      <p:ext uri="{BB962C8B-B14F-4D97-AF65-F5344CB8AC3E}">
        <p14:creationId xmlns:p14="http://schemas.microsoft.com/office/powerpoint/2010/main" val="1160527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news and a concern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324000" y="822739"/>
            <a:ext cx="8460000" cy="4918479"/>
          </a:xfrm>
        </p:spPr>
        <p:txBody>
          <a:bodyPr/>
          <a:lstStyle/>
          <a:p>
            <a:pPr marL="614363" indent="-342900">
              <a:buFontTx/>
              <a:buChar char="•"/>
            </a:pPr>
            <a:endParaRPr lang="en-US" dirty="0" smtClean="0"/>
          </a:p>
          <a:p>
            <a:pPr marL="614363" indent="-342900">
              <a:buFontTx/>
              <a:buChar char="•"/>
            </a:pPr>
            <a:r>
              <a:rPr lang="en-US" sz="2000" dirty="0" smtClean="0"/>
              <a:t>’</a:t>
            </a:r>
            <a:r>
              <a:rPr lang="en-US" sz="2000" dirty="0"/>
              <a:t>Contingent convergence’ to more </a:t>
            </a:r>
            <a:r>
              <a:rPr lang="en-US" sz="2000" dirty="0" smtClean="0"/>
              <a:t>pronounced social investment policy portfolios. Three clusters: (1) Nordics, AT, NL, DE, SL; (2) UK, IRE, SP, HU, PO (policy </a:t>
            </a:r>
            <a:r>
              <a:rPr lang="en-US" sz="2000" dirty="0" smtClean="0"/>
              <a:t>diffusion</a:t>
            </a:r>
            <a:r>
              <a:rPr lang="en-US" sz="2000" dirty="0" smtClean="0"/>
              <a:t>); (3) GR, IT, BU, Baltics (not on the radar)</a:t>
            </a:r>
          </a:p>
          <a:p>
            <a:pPr marL="614363" indent="-342900">
              <a:buFontTx/>
              <a:buChar char="•"/>
            </a:pPr>
            <a:endParaRPr lang="en-US" sz="2000" dirty="0" smtClean="0"/>
          </a:p>
          <a:p>
            <a:pPr marL="614363" indent="-342900">
              <a:buFontTx/>
              <a:buChar char="•"/>
            </a:pPr>
            <a:r>
              <a:rPr lang="en-US" sz="2000" dirty="0" smtClean="0"/>
              <a:t>Increasing referential support </a:t>
            </a:r>
            <a:r>
              <a:rPr lang="en-US" sz="2000" dirty="0"/>
              <a:t>(</a:t>
            </a:r>
            <a:r>
              <a:rPr lang="en-US" sz="2000" dirty="0" smtClean="0"/>
              <a:t>OECD), </a:t>
            </a:r>
            <a:r>
              <a:rPr lang="en-US" sz="2000" dirty="0"/>
              <a:t>including the </a:t>
            </a:r>
            <a:r>
              <a:rPr lang="en-US" sz="2000" dirty="0" smtClean="0"/>
              <a:t>argument (also IMF) </a:t>
            </a:r>
            <a:r>
              <a:rPr lang="en-US" sz="2000" dirty="0"/>
              <a:t>that </a:t>
            </a:r>
            <a:r>
              <a:rPr lang="en-US" sz="2000" dirty="0" smtClean="0"/>
              <a:t>inequality </a:t>
            </a:r>
            <a:r>
              <a:rPr lang="en-US" sz="2000" dirty="0"/>
              <a:t>is bad for the </a:t>
            </a:r>
            <a:r>
              <a:rPr lang="en-US" sz="2000" dirty="0" smtClean="0"/>
              <a:t>economy through pre-emptive human capital and social mobility destruction in ageing societies. </a:t>
            </a:r>
          </a:p>
          <a:p>
            <a:pPr marL="614363" indent="-342900">
              <a:buFontTx/>
              <a:buChar char="•"/>
            </a:pPr>
            <a:endParaRPr lang="en-US" sz="2000" dirty="0" smtClean="0"/>
          </a:p>
          <a:p>
            <a:pPr marL="614363" indent="-342900">
              <a:buFontTx/>
              <a:buChar char="•"/>
            </a:pPr>
            <a:r>
              <a:rPr lang="en-US" sz="2000" dirty="0" smtClean="0"/>
              <a:t>Austerity drive creates a (unsustainable) two speed Europe: social investment quality competition up North </a:t>
            </a:r>
            <a:r>
              <a:rPr lang="en-US" sz="2000" i="1" dirty="0" smtClean="0"/>
              <a:t>versus</a:t>
            </a:r>
            <a:r>
              <a:rPr lang="en-US" sz="2000" dirty="0" smtClean="0"/>
              <a:t> minimal-welfare price competition down South and East Balkan</a:t>
            </a:r>
          </a:p>
          <a:p>
            <a:pPr marL="614363" indent="-342900">
              <a:buFontTx/>
              <a:buChar char="•"/>
            </a:pPr>
            <a:endParaRPr lang="en-US" sz="2000" dirty="0"/>
          </a:p>
          <a:p>
            <a:pPr marL="614363" indent="-342900">
              <a:buFontTx/>
              <a:buChar char="•"/>
            </a:pPr>
            <a:r>
              <a:rPr lang="en-US" sz="2000" dirty="0" smtClean="0"/>
              <a:t>Predicament of </a:t>
            </a:r>
            <a:r>
              <a:rPr lang="en-US" sz="2000" b="1" i="1" dirty="0" smtClean="0"/>
              <a:t>intellectual inertia/cognitive capture</a:t>
            </a:r>
            <a:r>
              <a:rPr lang="en-US" sz="2000" dirty="0" smtClean="0"/>
              <a:t>: Social investment not (yet) positively embedded in E(M)U governance regime!</a:t>
            </a:r>
            <a:endParaRPr lang="en-US" sz="2000" dirty="0"/>
          </a:p>
          <a:p>
            <a:pPr marL="614363" indent="-342900">
              <a:buFontTx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23747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6900" y="0"/>
            <a:ext cx="8547100" cy="1179513"/>
          </a:xfrm>
        </p:spPr>
        <p:txBody>
          <a:bodyPr/>
          <a:lstStyle/>
          <a:p>
            <a:pPr>
              <a:defRPr/>
            </a:pPr>
            <a:r>
              <a:rPr lang="nl-NL" dirty="0" err="1" smtClean="0"/>
              <a:t>Two</a:t>
            </a:r>
            <a:r>
              <a:rPr lang="nl-NL" dirty="0" smtClean="0"/>
              <a:t> </a:t>
            </a:r>
            <a:r>
              <a:rPr lang="nl-NL" dirty="0" err="1" smtClean="0"/>
              <a:t>Competing</a:t>
            </a:r>
            <a:r>
              <a:rPr lang="nl-NL" dirty="0" smtClean="0"/>
              <a:t> </a:t>
            </a:r>
            <a:r>
              <a:rPr lang="nl-NL" dirty="0" err="1" smtClean="0"/>
              <a:t>theories</a:t>
            </a:r>
            <a:r>
              <a:rPr lang="nl-NL" dirty="0" smtClean="0"/>
              <a:t> of </a:t>
            </a:r>
            <a:r>
              <a:rPr lang="nl-NL" dirty="0" err="1" smtClean="0"/>
              <a:t>post-crisis</a:t>
            </a:r>
            <a:r>
              <a:rPr lang="nl-NL" dirty="0" smtClean="0"/>
              <a:t> welfare reform </a:t>
            </a:r>
            <a:endParaRPr lang="nl-NL" dirty="0"/>
          </a:p>
        </p:txBody>
      </p:sp>
      <p:sp>
        <p:nvSpPr>
          <p:cNvPr id="24578" name="Tijdelijke aanduiding voor tekst 2"/>
          <p:cNvSpPr>
            <a:spLocks noGrp="1"/>
          </p:cNvSpPr>
          <p:nvPr>
            <p:ph type="body" sz="quarter" idx="17"/>
          </p:nvPr>
        </p:nvSpPr>
        <p:spPr>
          <a:xfrm>
            <a:off x="323850" y="1439863"/>
            <a:ext cx="8459788" cy="4711700"/>
          </a:xfrm>
        </p:spPr>
        <p:txBody>
          <a:bodyPr/>
          <a:lstStyle/>
          <a:p>
            <a:pPr marL="0" indent="271463"/>
            <a:endParaRPr lang="en-US">
              <a:latin typeface="Arial" charset="0"/>
              <a:ea typeface="ＭＳ Ｐゴシック" charset="0"/>
              <a:cs typeface="Arial" charset="0"/>
            </a:endParaRP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377602"/>
              </p:ext>
            </p:extLst>
          </p:nvPr>
        </p:nvGraphicFramePr>
        <p:xfrm>
          <a:off x="544513" y="33930"/>
          <a:ext cx="8277225" cy="6742537"/>
        </p:xfrm>
        <a:graphic>
          <a:graphicData uri="http://schemas.openxmlformats.org/drawingml/2006/table">
            <a:tbl>
              <a:tblPr/>
              <a:tblGrid>
                <a:gridCol w="2032000"/>
                <a:gridCol w="2897187"/>
                <a:gridCol w="3348038"/>
              </a:tblGrid>
              <a:tr h="6445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Competing policy theories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austerity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drift  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axiomatic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default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theory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Investment turn</a:t>
                      </a:r>
                      <a:r>
                        <a:rPr kumimoji="0" lang="nl-NL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empirically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validated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theory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Policy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problem</a:t>
                      </a: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Cost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containment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(cuts)</a:t>
                      </a: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Revenue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raising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(returns)</a:t>
                      </a: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861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Policy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imperative</a:t>
                      </a: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Engineer 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risk shift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</a:t>
                      </a:r>
                      <a:r>
                        <a:rPr kumimoji="0" lang="nl-NL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private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sphere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Baumol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cost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disease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Maximize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employment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in open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economy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(service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productivity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bonus)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556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Policy theory</a:t>
                      </a: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Trade-off </a:t>
                      </a:r>
                      <a:r>
                        <a:rPr kumimoji="0" lang="ja-JP" alt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‘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equity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efficiency</a:t>
                      </a:r>
                      <a:r>
                        <a:rPr kumimoji="0" lang="ja-JP" alt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’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nl-NL" altLang="ja-JP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crowding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out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private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economic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initiative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efficient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market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hypotehis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/</a:t>
                      </a:r>
                      <a:r>
                        <a:rPr kumimoji="0" lang="nl-NL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welfare </a:t>
                      </a:r>
                      <a:r>
                        <a:rPr kumimoji="0" lang="nl-NL" altLang="ja-JP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moral</a:t>
                      </a:r>
                      <a:r>
                        <a:rPr kumimoji="0" lang="nl-NL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hazard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investments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nl-NL" altLang="ja-JP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crowd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in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private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initiative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competitiveness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through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higher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employment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upskilling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across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life course (</a:t>
                      </a:r>
                      <a:r>
                        <a:rPr kumimoji="0" lang="nl-NL" altLang="ja-JP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devil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in detail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23646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Policy instruments</a:t>
                      </a: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Labour market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deregulation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privatization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services,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targeted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minimum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poverty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protection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 post 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inequality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inevitable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/fair in new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economy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nl-NL" sz="14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Mitigate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life 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(gender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sensitive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cycle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contingencies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</a:t>
                      </a:r>
                      <a:r>
                        <a:rPr kumimoji="0" lang="nl-NL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 ante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through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human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capital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‘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stock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’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upgrading,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labour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market </a:t>
                      </a:r>
                      <a:r>
                        <a:rPr kumimoji="0" lang="nl-NL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‘flow’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desegmentation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with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strong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universal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safety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net</a:t>
                      </a:r>
                      <a:r>
                        <a:rPr kumimoji="0" lang="ja-JP" alt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‘</a:t>
                      </a:r>
                      <a:r>
                        <a:rPr kumimoji="0" lang="nl-NL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buffers</a:t>
                      </a:r>
                      <a:r>
                        <a:rPr kumimoji="0" lang="ja-JP" alt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’</a:t>
                      </a: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8268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Macro policy</a:t>
                      </a: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Procyclical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balanced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budgets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: 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Fiscal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Compact,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Troika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MoU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with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sanctons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hysteresis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best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tackled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through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institutional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liberalization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nl-NL" sz="14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Economic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stabilization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is more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than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fighting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inflation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balanced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budgets: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Sailing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- 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counter-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cyclically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-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against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wind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 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focus on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inclusive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growth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1943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Theory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state</a:t>
                      </a:r>
                      <a:endParaRPr kumimoji="0" lang="nl-N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Negative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: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One</a:t>
                      </a:r>
                      <a:r>
                        <a:rPr kumimoji="0" lang="nl-NL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</a:t>
                      </a:r>
                      <a:r>
                        <a:rPr kumimoji="0" lang="nl-NL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size</a:t>
                      </a:r>
                      <a:r>
                        <a:rPr kumimoji="0" lang="nl-NL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-fits-</a:t>
                      </a:r>
                      <a:r>
                        <a:rPr kumimoji="0" lang="nl-NL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all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take 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out market </a:t>
                      </a: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barriers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through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contracting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out,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while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disciplining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low-trust, rent-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seeking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ja-JP" alt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‘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distributive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coalitions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’ (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unions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 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Positive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: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Diverse </a:t>
                      </a:r>
                      <a:r>
                        <a:rPr kumimoji="0" lang="nl-NL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institutions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both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constraints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resources</a:t>
                      </a:r>
                      <a:r>
                        <a:rPr kumimoji="0" lang="nl-NL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(public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regarding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</a:t>
                      </a: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partners),</a:t>
                      </a:r>
                      <a:r>
                        <a:rPr kumimoji="0" lang="ja-JP" alt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‘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productive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coalitions</a:t>
                      </a:r>
                      <a:r>
                        <a:rPr kumimoji="0" lang="ja-JP" alt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’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quality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public 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services help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mitigate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Baumol</a:t>
                      </a:r>
                      <a:r>
                        <a:rPr kumimoji="0" lang="nl-NL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disease</a:t>
                      </a:r>
                      <a:endParaRPr kumimoji="0" lang="nl-NL" sz="14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Political</a:t>
                      </a:r>
                      <a:r>
                        <a:rPr kumimoji="0" 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discourse</a:t>
                      </a: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TINA (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“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European </a:t>
                      </a:r>
                      <a:r>
                        <a:rPr kumimoji="0" lang="nl-NL" altLang="ja-JP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model is dead</a:t>
                      </a:r>
                      <a:r>
                        <a:rPr kumimoji="0" lang="ja-JP" altLang="nl-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”</a:t>
                      </a:r>
                      <a:r>
                        <a:rPr kumimoji="0" lang="nl-NL" altLang="ja-JP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 Mario </a:t>
                      </a:r>
                      <a:r>
                        <a:rPr kumimoji="0" lang="nl-NL" altLang="ja-JP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Draghi</a:t>
                      </a:r>
                      <a:r>
                        <a:rPr kumimoji="0" lang="nl-NL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2012)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Towards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a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capacitating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caring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and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dynamic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</a:t>
                      </a:r>
                      <a:r>
                        <a:rPr kumimoji="0" lang="nl-N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Market </a:t>
                      </a:r>
                      <a:r>
                        <a:rPr kumimoji="0" lang="nl-N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Economy</a:t>
                      </a:r>
                      <a:r>
                        <a:rPr kumimoji="0" lang="nl-N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endParaRPr kumimoji="0" lang="nl-N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46" marR="91446"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53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6900" y="-553293"/>
            <a:ext cx="8547100" cy="1633293"/>
          </a:xfrm>
        </p:spPr>
        <p:txBody>
          <a:bodyPr/>
          <a:lstStyle/>
          <a:p>
            <a:r>
              <a:rPr lang="nl-NL" dirty="0"/>
              <a:t>6</a:t>
            </a:r>
            <a:r>
              <a:rPr lang="nl-NL" dirty="0" smtClean="0"/>
              <a:t>. </a:t>
            </a:r>
            <a:r>
              <a:rPr lang="nl-NL" dirty="0" err="1" smtClean="0"/>
              <a:t>four</a:t>
            </a:r>
            <a:r>
              <a:rPr lang="nl-NL" dirty="0" smtClean="0"/>
              <a:t> </a:t>
            </a:r>
            <a:r>
              <a:rPr lang="nl-NL" dirty="0" err="1" smtClean="0"/>
              <a:t>lessons</a:t>
            </a:r>
            <a:r>
              <a:rPr lang="nl-NL" dirty="0" smtClean="0"/>
              <a:t> </a:t>
            </a:r>
            <a:r>
              <a:rPr lang="nl-NL" dirty="0" err="1" smtClean="0"/>
              <a:t>from</a:t>
            </a:r>
            <a:r>
              <a:rPr lang="nl-NL" dirty="0" smtClean="0"/>
              <a:t> the eurocrisis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two</a:t>
            </a:r>
            <a:r>
              <a:rPr lang="nl-NL" dirty="0" smtClean="0"/>
              <a:t> </a:t>
            </a:r>
            <a:r>
              <a:rPr lang="nl-NL" dirty="0" err="1" smtClean="0"/>
              <a:t>conclusions</a:t>
            </a:r>
            <a:endParaRPr lang="nl-NL" i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7"/>
          </p:nvPr>
        </p:nvSpPr>
        <p:spPr>
          <a:xfrm>
            <a:off x="324000" y="1240750"/>
            <a:ext cx="8460000" cy="4864894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nl-BE" sz="2000" b="1" dirty="0" smtClean="0">
                <a:latin typeface="Arial" charset="0"/>
                <a:ea typeface="ＭＳ Ｐゴシック" charset="0"/>
                <a:cs typeface="Arial" charset="0"/>
              </a:rPr>
              <a:t>Asymmetric competition</a:t>
            </a:r>
            <a:r>
              <a:rPr lang="nl-BE" sz="2000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BE" sz="2000" dirty="0" smtClean="0">
                <a:latin typeface="Arial" charset="0"/>
                <a:ea typeface="ＭＳ Ｐゴシック" charset="0"/>
                <a:cs typeface="Arial" charset="0"/>
              </a:rPr>
              <a:t>(social imbalances, dramatic (youth) employment) </a:t>
            </a:r>
            <a:r>
              <a:rPr lang="nl-BE" sz="2000" b="1" dirty="0" smtClean="0">
                <a:latin typeface="Arial" charset="0"/>
                <a:ea typeface="ＭＳ Ｐゴシック" charset="0"/>
                <a:cs typeface="Arial" charset="0"/>
              </a:rPr>
              <a:t>undermines viability of EMU</a:t>
            </a:r>
            <a:r>
              <a:rPr lang="nl-BE" sz="2000" dirty="0" smtClean="0">
                <a:latin typeface="Arial" charset="0"/>
                <a:ea typeface="ＭＳ Ｐゴシック" charset="0"/>
                <a:cs typeface="Arial" charset="0"/>
              </a:rPr>
              <a:t> – </a:t>
            </a:r>
            <a:r>
              <a:rPr lang="nl-BE" sz="2000" i="1" dirty="0" smtClean="0">
                <a:latin typeface="Arial" charset="0"/>
                <a:ea typeface="ＭＳ Ｐゴシック" charset="0"/>
                <a:cs typeface="Arial" charset="0"/>
              </a:rPr>
              <a:t>macro-economic lesson </a:t>
            </a:r>
          </a:p>
          <a:p>
            <a:pPr marL="457200" indent="-457200">
              <a:buAutoNum type="arabicPeriod"/>
            </a:pPr>
            <a:r>
              <a:rPr lang="nl-BE" sz="2000" b="1" dirty="0" smtClean="0">
                <a:latin typeface="Arial" charset="0"/>
                <a:ea typeface="ＭＳ Ｐゴシック" charset="0"/>
                <a:cs typeface="Arial" charset="0"/>
              </a:rPr>
              <a:t>Countries do matter </a:t>
            </a:r>
            <a:r>
              <a:rPr lang="nl-BE" sz="2000" i="1" dirty="0" smtClean="0">
                <a:latin typeface="Arial" charset="0"/>
                <a:ea typeface="ＭＳ Ｐゴシック" charset="0"/>
                <a:cs typeface="Arial" charset="0"/>
              </a:rPr>
              <a:t>– welfare policy lesson</a:t>
            </a:r>
            <a:endParaRPr lang="nl-BE" sz="2000" b="1" dirty="0">
              <a:latin typeface="Arial" charset="0"/>
              <a:ea typeface="ＭＳ Ｐゴシック" charset="0"/>
              <a:cs typeface="Arial" charset="0"/>
            </a:endParaRPr>
          </a:p>
          <a:p>
            <a:pPr marL="271462" lvl="2" indent="0">
              <a:buNone/>
            </a:pPr>
            <a:r>
              <a:rPr lang="nl-BE" i="1" dirty="0">
                <a:latin typeface="Arial" charset="0"/>
                <a:ea typeface="ＭＳ Ｐゴシック" charset="0"/>
                <a:cs typeface="Arial" charset="0"/>
              </a:rPr>
              <a:t>	- Active unsegmented and family-friendly welfare state do better</a:t>
            </a:r>
          </a:p>
          <a:p>
            <a:pPr marL="271462" lvl="2" indent="0">
              <a:buNone/>
            </a:pPr>
            <a:r>
              <a:rPr lang="nl-BE" i="1" dirty="0">
                <a:latin typeface="Arial" charset="0"/>
                <a:ea typeface="ＭＳ Ｐゴシック" charset="0"/>
                <a:cs typeface="Arial" charset="0"/>
              </a:rPr>
              <a:t>	- Problematic</a:t>
            </a:r>
            <a:r>
              <a:rPr lang="nl-BE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BE" i="1" dirty="0">
                <a:latin typeface="Arial" charset="0"/>
                <a:ea typeface="ＭＳ Ｐゴシック" charset="0"/>
                <a:cs typeface="Arial" charset="0"/>
              </a:rPr>
              <a:t>policy legacies (pension-bias/dualization/familialist) 			 </a:t>
            </a:r>
            <a:r>
              <a:rPr lang="nl-BE" i="1" dirty="0" smtClean="0">
                <a:latin typeface="Arial" charset="0"/>
                <a:ea typeface="ＭＳ Ｐゴシック" charset="0"/>
                <a:cs typeface="Arial" charset="0"/>
              </a:rPr>
              <a:t>exposed</a:t>
            </a:r>
            <a:endParaRPr lang="nl-BE" sz="1600" i="1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457200" indent="-457200">
              <a:buAutoNum type="arabicPeriod"/>
            </a:pPr>
            <a:r>
              <a:rPr lang="nl-BE" sz="2000" b="1" dirty="0" smtClean="0">
                <a:latin typeface="Arial" charset="0"/>
                <a:ea typeface="ＭＳ Ｐゴシック" charset="0"/>
                <a:cs typeface="Arial" charset="0"/>
              </a:rPr>
              <a:t>Indiscriminate </a:t>
            </a:r>
            <a:r>
              <a:rPr lang="nl-BE" sz="2000" b="1" dirty="0">
                <a:latin typeface="Arial" charset="0"/>
                <a:ea typeface="ＭＳ Ｐゴシック" charset="0"/>
                <a:cs typeface="Arial" charset="0"/>
              </a:rPr>
              <a:t>fiscal austerity undermines budgetary consolidation</a:t>
            </a:r>
            <a:r>
              <a:rPr lang="nl-BE" sz="2000" dirty="0"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nl-BE" sz="2000" dirty="0" smtClean="0">
                <a:latin typeface="Arial" charset="0"/>
                <a:ea typeface="ＭＳ Ｐゴシック" charset="0"/>
                <a:cs typeface="Arial" charset="0"/>
              </a:rPr>
              <a:t>(problem countries) </a:t>
            </a:r>
            <a:r>
              <a:rPr lang="nl-BE" sz="2000" dirty="0">
                <a:latin typeface="Arial" charset="0"/>
                <a:ea typeface="ＭＳ Ｐゴシック" charset="0"/>
                <a:cs typeface="Arial" charset="0"/>
              </a:rPr>
              <a:t>– </a:t>
            </a:r>
            <a:r>
              <a:rPr lang="nl-BE" sz="2000" i="1" dirty="0">
                <a:latin typeface="Arial" charset="0"/>
                <a:ea typeface="ＭＳ Ｐゴシック" charset="0"/>
                <a:cs typeface="Arial" charset="0"/>
              </a:rPr>
              <a:t>crisis management </a:t>
            </a:r>
            <a:r>
              <a:rPr lang="nl-BE" sz="2000" i="1" dirty="0" smtClean="0">
                <a:latin typeface="Arial" charset="0"/>
                <a:ea typeface="ＭＳ Ｐゴシック" charset="0"/>
                <a:cs typeface="Arial" charset="0"/>
              </a:rPr>
              <a:t>lesson</a:t>
            </a:r>
          </a:p>
          <a:p>
            <a:pPr marL="457200" indent="-457200">
              <a:buFontTx/>
              <a:buAutoNum type="arabicPeriod"/>
            </a:pPr>
            <a:r>
              <a:rPr lang="nl-BE" sz="2000" b="1" dirty="0" smtClean="0">
                <a:latin typeface="Arial" charset="0"/>
                <a:ea typeface="ＭＳ Ｐゴシック" charset="0"/>
                <a:cs typeface="Arial" charset="0"/>
              </a:rPr>
              <a:t>Frontloading </a:t>
            </a:r>
            <a:r>
              <a:rPr lang="nl-BE" sz="2000" b="1" dirty="0">
                <a:latin typeface="Arial" charset="0"/>
                <a:ea typeface="ＭＳ Ｐゴシック" charset="0"/>
                <a:cs typeface="Arial" charset="0"/>
              </a:rPr>
              <a:t>austerity</a:t>
            </a:r>
            <a:r>
              <a:rPr lang="nl-BE" sz="2000" dirty="0">
                <a:latin typeface="Arial" charset="0"/>
                <a:ea typeface="ＭＳ Ｐゴシック" charset="0"/>
                <a:cs typeface="Arial" charset="0"/>
              </a:rPr>
              <a:t> (and </a:t>
            </a:r>
            <a:r>
              <a:rPr lang="nl-BE" sz="2000" dirty="0" smtClean="0">
                <a:latin typeface="Arial" charset="0"/>
                <a:ea typeface="ＭＳ Ｐゴシック" charset="0"/>
                <a:cs typeface="Arial" charset="0"/>
              </a:rPr>
              <a:t>EU </a:t>
            </a:r>
            <a:r>
              <a:rPr lang="nl-BE" sz="2000" dirty="0">
                <a:latin typeface="Arial" charset="0"/>
                <a:ea typeface="ＭＳ Ｐゴシック" charset="0"/>
                <a:cs typeface="Arial" charset="0"/>
              </a:rPr>
              <a:t>mismanagement) </a:t>
            </a:r>
            <a:r>
              <a:rPr lang="nl-BE" sz="2000" b="1" dirty="0">
                <a:latin typeface="Arial" charset="0"/>
                <a:ea typeface="ＭＳ Ｐゴシック" charset="0"/>
                <a:cs typeface="Arial" charset="0"/>
              </a:rPr>
              <a:t>breeding ground for xenophobia</a:t>
            </a:r>
            <a:r>
              <a:rPr lang="nl-BE" sz="2000" dirty="0">
                <a:latin typeface="Arial" charset="0"/>
                <a:ea typeface="ＭＳ Ｐゴシック" charset="0"/>
                <a:cs typeface="Arial" charset="0"/>
              </a:rPr>
              <a:t> – </a:t>
            </a:r>
            <a:r>
              <a:rPr lang="nl-BE" sz="2000" i="1" dirty="0">
                <a:latin typeface="Arial" charset="0"/>
                <a:ea typeface="ＭＳ Ｐゴシック" charset="0"/>
                <a:cs typeface="Arial" charset="0"/>
              </a:rPr>
              <a:t>political </a:t>
            </a:r>
            <a:r>
              <a:rPr lang="nl-BE" sz="2000" i="1" dirty="0" smtClean="0">
                <a:latin typeface="Arial" charset="0"/>
                <a:ea typeface="ＭＳ Ｐゴシック" charset="0"/>
                <a:cs typeface="Arial" charset="0"/>
              </a:rPr>
              <a:t>lesson</a:t>
            </a:r>
          </a:p>
          <a:p>
            <a:pPr marL="457200" indent="-457200">
              <a:buFontTx/>
              <a:buAutoNum type="arabicPeriod"/>
            </a:pPr>
            <a:endParaRPr lang="nl-BE" sz="2000" i="1" dirty="0">
              <a:latin typeface="Arial" charset="0"/>
              <a:ea typeface="ＭＳ Ｐゴシック" charset="0"/>
              <a:cs typeface="Arial" charset="0"/>
            </a:endParaRPr>
          </a:p>
          <a:p>
            <a:pPr marL="957262" lvl="3">
              <a:buFontTx/>
              <a:buChar char="•"/>
            </a:pPr>
            <a:r>
              <a:rPr lang="nl-BE" b="1" dirty="0" smtClean="0"/>
              <a:t>E(M)U fiscal </a:t>
            </a:r>
            <a:r>
              <a:rPr lang="nl-BE" b="1" dirty="0" smtClean="0">
                <a:latin typeface="Arial" charset="0"/>
                <a:ea typeface="ＭＳ Ｐゴシック" charset="0"/>
                <a:cs typeface="Arial" charset="0"/>
              </a:rPr>
              <a:t>federalism unavoidable</a:t>
            </a:r>
          </a:p>
          <a:p>
            <a:pPr marL="342900" indent="-342900">
              <a:buFontTx/>
              <a:buChar char="•"/>
            </a:pPr>
            <a:endParaRPr lang="nl-BE" sz="2000" dirty="0">
              <a:latin typeface="Arial" charset="0"/>
              <a:ea typeface="ＭＳ Ｐゴシック" charset="0"/>
              <a:cs typeface="Arial" charset="0"/>
            </a:endParaRPr>
          </a:p>
          <a:p>
            <a:pPr marL="957262" lvl="3">
              <a:buFontTx/>
              <a:buChar char="•"/>
            </a:pPr>
            <a:r>
              <a:rPr lang="nl-BE" b="1" dirty="0" smtClean="0">
                <a:latin typeface="Arial" charset="0"/>
                <a:ea typeface="ＭＳ Ｐゴシック" charset="0"/>
                <a:cs typeface="Arial" charset="0"/>
              </a:rPr>
              <a:t>Social </a:t>
            </a:r>
            <a:r>
              <a:rPr lang="nl-BE" b="1" dirty="0">
                <a:latin typeface="Arial" charset="0"/>
                <a:ea typeface="ＭＳ Ｐゴシック" charset="0"/>
                <a:cs typeface="Arial" charset="0"/>
              </a:rPr>
              <a:t>investment can no longer be dismissed as ‘fair weather’ policy</a:t>
            </a:r>
          </a:p>
          <a:p>
            <a:pPr marL="0"/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393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</a:t>
            </a:r>
            <a:r>
              <a:rPr lang="en-US" dirty="0" err="1" smtClean="0"/>
              <a:t>europeans</a:t>
            </a:r>
            <a:r>
              <a:rPr lang="en-US" dirty="0" smtClean="0"/>
              <a:t> want?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 smtClean="0"/>
          </a:p>
          <a:p>
            <a:pPr marL="728663" indent="-457200">
              <a:buAutoNum type="arabicPeriod"/>
            </a:pPr>
            <a:r>
              <a:rPr lang="en-US" dirty="0" smtClean="0"/>
              <a:t>A decent job (both men and women)</a:t>
            </a:r>
          </a:p>
          <a:p>
            <a:pPr marL="728663" indent="-457200">
              <a:buAutoNum type="arabicPeriod"/>
            </a:pPr>
            <a:endParaRPr lang="en-US" dirty="0"/>
          </a:p>
          <a:p>
            <a:pPr marL="728663" indent="-457200">
              <a:buAutoNum type="arabicPeriod"/>
            </a:pPr>
            <a:r>
              <a:rPr lang="en-US" dirty="0" smtClean="0"/>
              <a:t>Raising a family of 2,3 children (effective fertility 1,6)</a:t>
            </a:r>
          </a:p>
          <a:p>
            <a:pPr marL="728663" indent="-457200">
              <a:buAutoNum type="arabicPeriod"/>
            </a:pPr>
            <a:endParaRPr lang="en-US" dirty="0"/>
          </a:p>
          <a:p>
            <a:pPr marL="728663" indent="-457200">
              <a:buAutoNum type="arabicPeriod"/>
            </a:pPr>
            <a:r>
              <a:rPr lang="en-US" dirty="0" smtClean="0"/>
              <a:t>A good education for their children</a:t>
            </a:r>
          </a:p>
          <a:p>
            <a:pPr marL="728663" indent="-457200">
              <a:buAutoNum type="arabicPeriod"/>
            </a:pPr>
            <a:endParaRPr lang="en-US" dirty="0"/>
          </a:p>
          <a:p>
            <a:pPr marL="728663" indent="-457200">
              <a:buAutoNum type="arabicPeriod"/>
            </a:pPr>
            <a:endParaRPr lang="en-US" dirty="0" smtClean="0"/>
          </a:p>
          <a:p>
            <a:r>
              <a:rPr lang="en-US" b="1" i="1" dirty="0" smtClean="0"/>
              <a:t>Social investment holds the best ‘track record’!!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485878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Political</a:t>
            </a:r>
            <a:r>
              <a:rPr lang="nl-NL" dirty="0" smtClean="0"/>
              <a:t> dilemma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7"/>
          </p:nvPr>
        </p:nvSpPr>
        <p:spPr>
          <a:xfrm>
            <a:off x="324000" y="1080000"/>
            <a:ext cx="8460000" cy="5070958"/>
          </a:xfrm>
        </p:spPr>
        <p:txBody>
          <a:bodyPr/>
          <a:lstStyle/>
          <a:p>
            <a:endParaRPr lang="fr-FR" b="1" dirty="0" smtClean="0"/>
          </a:p>
          <a:p>
            <a:endParaRPr lang="fr-FR" b="1" dirty="0" smtClean="0"/>
          </a:p>
          <a:p>
            <a:r>
              <a:rPr lang="fr-FR" b="1" dirty="0" err="1" smtClean="0"/>
              <a:t>Political</a:t>
            </a:r>
            <a:r>
              <a:rPr lang="fr-FR" b="1" dirty="0"/>
              <a:t> </a:t>
            </a:r>
            <a:r>
              <a:rPr lang="fr-FR" b="1" dirty="0" err="1" smtClean="0"/>
              <a:t>dilemma</a:t>
            </a:r>
            <a:r>
              <a:rPr lang="fr-FR" dirty="0" smtClean="0"/>
              <a:t>: </a:t>
            </a:r>
            <a:r>
              <a:rPr lang="fr-FR" dirty="0"/>
              <a:t>s</a:t>
            </a:r>
            <a:r>
              <a:rPr lang="fr-FR" dirty="0" smtClean="0"/>
              <a:t>ocial </a:t>
            </a:r>
            <a:r>
              <a:rPr lang="fr-FR" dirty="0" err="1" smtClean="0"/>
              <a:t>investment</a:t>
            </a:r>
            <a:r>
              <a:rPr lang="fr-FR" dirty="0" smtClean="0"/>
              <a:t> </a:t>
            </a:r>
            <a:r>
              <a:rPr lang="fr-FR" dirty="0" err="1" smtClean="0"/>
              <a:t>anathema</a:t>
            </a:r>
            <a:r>
              <a:rPr lang="fr-FR" dirty="0" smtClean="0"/>
              <a:t> to </a:t>
            </a:r>
            <a:r>
              <a:rPr lang="fr-FR" b="1" dirty="0" err="1" smtClean="0"/>
              <a:t>two</a:t>
            </a:r>
            <a:r>
              <a:rPr lang="fr-FR" b="1" dirty="0" smtClean="0"/>
              <a:t> conservative reflexes: </a:t>
            </a:r>
            <a:r>
              <a:rPr lang="fr-FR" dirty="0" smtClean="0"/>
              <a:t>the </a:t>
            </a:r>
            <a:r>
              <a:rPr lang="fr-FR" dirty="0" err="1" smtClean="0"/>
              <a:t>Eurocrisis</a:t>
            </a:r>
            <a:r>
              <a:rPr lang="fr-FR" dirty="0" smtClean="0"/>
              <a:t> </a:t>
            </a:r>
            <a:r>
              <a:rPr lang="fr-FR" dirty="0" err="1" smtClean="0"/>
              <a:t>austerity</a:t>
            </a:r>
            <a:r>
              <a:rPr lang="fr-FR" dirty="0" smtClean="0"/>
              <a:t> reflex </a:t>
            </a:r>
            <a:r>
              <a:rPr lang="fr-FR" dirty="0" smtClean="0"/>
              <a:t>(</a:t>
            </a:r>
            <a:r>
              <a:rPr lang="fr-FR" dirty="0" err="1" smtClean="0"/>
              <a:t>Merkel</a:t>
            </a:r>
            <a:r>
              <a:rPr lang="fr-FR" dirty="0"/>
              <a:t> </a:t>
            </a:r>
            <a:r>
              <a:rPr lang="fr-FR" dirty="0" smtClean="0"/>
              <a:t>and </a:t>
            </a:r>
            <a:r>
              <a:rPr lang="fr-FR" dirty="0" err="1" smtClean="0"/>
              <a:t>Draghi</a:t>
            </a:r>
            <a:r>
              <a:rPr lang="fr-FR" dirty="0" smtClean="0"/>
              <a:t>) </a:t>
            </a:r>
            <a:r>
              <a:rPr lang="fr-FR" dirty="0" smtClean="0"/>
              <a:t>en </a:t>
            </a:r>
            <a:r>
              <a:rPr lang="fr-FR" dirty="0"/>
              <a:t>anti-EU </a:t>
            </a:r>
            <a:r>
              <a:rPr lang="fr-FR" dirty="0" smtClean="0"/>
              <a:t>national </a:t>
            </a:r>
            <a:r>
              <a:rPr lang="fr-FR" dirty="0" err="1" smtClean="0"/>
              <a:t>welfare</a:t>
            </a:r>
            <a:r>
              <a:rPr lang="fr-FR" dirty="0" smtClean="0"/>
              <a:t> </a:t>
            </a:r>
            <a:r>
              <a:rPr lang="fr-FR" dirty="0" err="1" smtClean="0"/>
              <a:t>chauvinism</a:t>
            </a:r>
            <a:r>
              <a:rPr lang="fr-FR" dirty="0" smtClean="0"/>
              <a:t> (Le Pen en </a:t>
            </a:r>
            <a:r>
              <a:rPr lang="fr-FR" dirty="0" err="1" smtClean="0"/>
              <a:t>Wilders</a:t>
            </a:r>
            <a:r>
              <a:rPr lang="fr-FR" dirty="0" smtClean="0"/>
              <a:t>).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i="1" dirty="0" smtClean="0"/>
          </a:p>
          <a:p>
            <a:r>
              <a:rPr lang="fr-FR" i="1" dirty="0" err="1" smtClean="0"/>
              <a:t>Unlearning</a:t>
            </a:r>
            <a:r>
              <a:rPr lang="fr-FR" i="1" dirty="0" smtClean="0"/>
              <a:t> </a:t>
            </a:r>
            <a:r>
              <a:rPr lang="fr-FR" i="1" dirty="0" err="1" smtClean="0"/>
              <a:t>most</a:t>
            </a:r>
            <a:r>
              <a:rPr lang="fr-FR" i="1" dirty="0" smtClean="0"/>
              <a:t> </a:t>
            </a:r>
            <a:r>
              <a:rPr lang="fr-FR" i="1" dirty="0" err="1" smtClean="0"/>
              <a:t>difficult</a:t>
            </a:r>
            <a:r>
              <a:rPr lang="fr-FR" i="1" dirty="0"/>
              <a:t> </a:t>
            </a:r>
            <a:r>
              <a:rPr lang="fr-FR" i="1" dirty="0" smtClean="0"/>
              <a:t>aspect </a:t>
            </a:r>
            <a:r>
              <a:rPr lang="fr-FR" i="1" dirty="0" smtClean="0"/>
              <a:t>in </a:t>
            </a:r>
            <a:r>
              <a:rPr lang="fr-FR" i="1" dirty="0" err="1" smtClean="0"/>
              <a:t>processes</a:t>
            </a:r>
            <a:r>
              <a:rPr lang="fr-FR" i="1" dirty="0" smtClean="0"/>
              <a:t> of</a:t>
            </a:r>
            <a:r>
              <a:rPr lang="fr-FR" i="1" dirty="0" smtClean="0"/>
              <a:t> (</a:t>
            </a:r>
            <a:r>
              <a:rPr lang="fr-FR" i="1" dirty="0" err="1" smtClean="0"/>
              <a:t>evolutionary</a:t>
            </a:r>
            <a:r>
              <a:rPr lang="fr-FR" i="1" dirty="0" smtClean="0"/>
              <a:t>) </a:t>
            </a:r>
            <a:r>
              <a:rPr lang="fr-FR" i="1" dirty="0" err="1" smtClean="0"/>
              <a:t>paradigm</a:t>
            </a:r>
            <a:r>
              <a:rPr lang="fr-FR" i="1" dirty="0" smtClean="0"/>
              <a:t> change</a:t>
            </a:r>
            <a:r>
              <a:rPr lang="en-US" i="1" dirty="0" smtClean="0"/>
              <a:t>! </a:t>
            </a:r>
            <a:endParaRPr lang="en-US" i="1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4863655"/>
      </p:ext>
    </p:extLst>
  </p:cSld>
  <p:clrMapOvr>
    <a:masterClrMapping/>
  </p:clrMapOvr>
</p:sld>
</file>

<file path=ppt/theme/theme1.xml><?xml version="1.0" encoding="utf-8"?>
<a:theme xmlns:a="http://schemas.openxmlformats.org/drawingml/2006/main" name="VU 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20664</TotalTime>
  <Words>1242</Words>
  <Application>Microsoft Macintosh PowerPoint</Application>
  <PresentationFormat>On-screen Show (4:3)</PresentationFormat>
  <Paragraphs>206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VU thema</vt:lpstr>
      <vt:lpstr>PowerPoint Presentation</vt:lpstr>
      <vt:lpstr>Outline </vt:lpstr>
      <vt:lpstr>1. Three periods of european welfare state development                                                       </vt:lpstr>
      <vt:lpstr>2. Welfare policy functions to mitigate economic insecurity and instability</vt:lpstr>
      <vt:lpstr>3. why we need a new welfare state (2002) resilience</vt:lpstr>
      <vt:lpstr>“carrying capacity” welfare state and new risks to save pensions, we must invest in children!</vt:lpstr>
      <vt:lpstr>Against Background inertia</vt:lpstr>
      <vt:lpstr>social investment conjecture</vt:lpstr>
      <vt:lpstr>4. Social investment policy theory</vt:lpstr>
      <vt:lpstr>21st century Social investment                               life course multiplier</vt:lpstr>
      <vt:lpstr>stock, flow and buffer complementarities </vt:lpstr>
      <vt:lpstr>5. Changing welfare states (2013): Employment older workers</vt:lpstr>
      <vt:lpstr>Female employment</vt:lpstr>
      <vt:lpstr>Boosting high quality employment </vt:lpstr>
      <vt:lpstr>Boosting maternal employment</vt:lpstr>
      <vt:lpstr>Boosting low skill employment</vt:lpstr>
      <vt:lpstr>Childcare effort</vt:lpstr>
      <vt:lpstr>FEMALE Employment rate and fertility rate</vt:lpstr>
      <vt:lpstr>Preventing poverty - 2011</vt:lpstr>
      <vt:lpstr>Changing welfare states: Employment rate and capacitating social spending - 2011</vt:lpstr>
      <vt:lpstr>social investment policy effort throughout the crisis</vt:lpstr>
      <vt:lpstr>DYNAMIC PERSPECTIVE</vt:lpstr>
      <vt:lpstr>Comparative Life course radar</vt:lpstr>
      <vt:lpstr>Life course radar Netherlands across time</vt:lpstr>
      <vt:lpstr>Good news and a concern</vt:lpstr>
      <vt:lpstr>Two Competing theories of post-crisis welfare reform </vt:lpstr>
      <vt:lpstr>6. four lessons from the eurocrisis and two conclusions</vt:lpstr>
      <vt:lpstr>What do europeans want?</vt:lpstr>
      <vt:lpstr>Political dilemma</vt:lpstr>
    </vt:vector>
  </TitlesOfParts>
  <Company>vrije universiteit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heleen ten voorde ten Voorde</dc:creator>
  <cp:lastModifiedBy>Anton Hemerijck</cp:lastModifiedBy>
  <cp:revision>351</cp:revision>
  <cp:lastPrinted>2011-04-28T21:53:15Z</cp:lastPrinted>
  <dcterms:created xsi:type="dcterms:W3CDTF">2011-05-02T06:59:37Z</dcterms:created>
  <dcterms:modified xsi:type="dcterms:W3CDTF">2015-10-28T16:17:45Z</dcterms:modified>
</cp:coreProperties>
</file>